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305" r:id="rId2"/>
    <p:sldId id="851" r:id="rId3"/>
    <p:sldId id="905" r:id="rId4"/>
    <p:sldId id="917" r:id="rId5"/>
    <p:sldId id="915" r:id="rId6"/>
    <p:sldId id="910" r:id="rId7"/>
    <p:sldId id="908" r:id="rId8"/>
    <p:sldId id="863" r:id="rId9"/>
    <p:sldId id="911" r:id="rId10"/>
    <p:sldId id="866" r:id="rId11"/>
    <p:sldId id="868" r:id="rId12"/>
    <p:sldId id="869" r:id="rId13"/>
    <p:sldId id="878" r:id="rId14"/>
    <p:sldId id="918" r:id="rId15"/>
    <p:sldId id="885" r:id="rId16"/>
    <p:sldId id="892" r:id="rId17"/>
    <p:sldId id="912" r:id="rId18"/>
    <p:sldId id="900" r:id="rId19"/>
    <p:sldId id="919" r:id="rId20"/>
    <p:sldId id="902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01" userDrawn="1">
          <p15:clr>
            <a:srgbClr val="A4A3A4"/>
          </p15:clr>
        </p15:guide>
        <p15:guide id="2" pos="14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86B"/>
    <a:srgbClr val="00AF3D"/>
    <a:srgbClr val="00E5FF"/>
    <a:srgbClr val="53D100"/>
    <a:srgbClr val="40C1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4"/>
    <p:restoredTop sz="94694"/>
  </p:normalViewPr>
  <p:slideViewPr>
    <p:cSldViewPr snapToGrid="0" snapToObjects="1" showGuides="1">
      <p:cViewPr varScale="1">
        <p:scale>
          <a:sx n="128" d="100"/>
          <a:sy n="128" d="100"/>
        </p:scale>
        <p:origin x="1192" y="176"/>
      </p:cViewPr>
      <p:guideLst>
        <p:guide orient="horz" pos="2001"/>
        <p:guide pos="14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png>
</file>

<file path=ppt/media/image11.png>
</file>

<file path=ppt/media/image13.png>
</file>

<file path=ppt/media/image14.png>
</file>

<file path=ppt/media/image2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16D1B-C837-DB4C-83EC-872C37C2015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4362BB-1D7C-A145-AD2E-2A211030FE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1363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2pPr>
            <a:lvl3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3pPr>
            <a:lvl4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4pPr>
            <a:lvl5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9pPr>
          </a:lstStyle>
          <a:p>
            <a:fld id="{F31CE9EE-FA12-4455-8D61-736FC58E5CEB}" type="slidenum">
              <a:rPr lang="fr-FR" sz="1200" b="0">
                <a:solidFill>
                  <a:prstClr val="black"/>
                </a:solidFill>
              </a:rPr>
              <a:pPr/>
              <a:t>1</a:t>
            </a:fld>
            <a:endParaRPr lang="fr-FR" sz="1200" b="0">
              <a:solidFill>
                <a:prstClr val="black"/>
              </a:solidFill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286000" y="514350"/>
            <a:ext cx="4572000" cy="2571750"/>
          </a:xfrm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FR">
              <a:ea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10289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5593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79198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3367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1894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62374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9802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91679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46364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67545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9956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2pPr>
            <a:lvl3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3pPr>
            <a:lvl4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4pPr>
            <a:lvl5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9pPr>
          </a:lstStyle>
          <a:p>
            <a:fld id="{F31CE9EE-FA12-4455-8D61-736FC58E5CEB}" type="slidenum">
              <a:rPr lang="fr-FR" sz="1200" b="0">
                <a:solidFill>
                  <a:prstClr val="black"/>
                </a:solidFill>
              </a:rPr>
              <a:pPr/>
              <a:t>2</a:t>
            </a:fld>
            <a:endParaRPr lang="fr-FR" sz="1200" b="0">
              <a:solidFill>
                <a:prstClr val="black"/>
              </a:solidFill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286000" y="514350"/>
            <a:ext cx="4572000" cy="2571750"/>
          </a:xfrm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FR">
              <a:ea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86505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2088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2pPr>
            <a:lvl3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3pPr>
            <a:lvl4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4pPr>
            <a:lvl5pPr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pitchFamily="-107" charset="-128"/>
              </a:defRPr>
            </a:lvl9pPr>
          </a:lstStyle>
          <a:p>
            <a:fld id="{F31CE9EE-FA12-4455-8D61-736FC58E5CEB}" type="slidenum">
              <a:rPr lang="fr-FR" sz="1200" b="0">
                <a:solidFill>
                  <a:prstClr val="black"/>
                </a:solidFill>
              </a:rPr>
              <a:pPr/>
              <a:t>3</a:t>
            </a:fld>
            <a:endParaRPr lang="fr-FR" sz="1200" b="0">
              <a:solidFill>
                <a:prstClr val="black"/>
              </a:solidFill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286000" y="514350"/>
            <a:ext cx="4572000" cy="2571750"/>
          </a:xfrm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FR">
              <a:ea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01895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1333C8-17DC-7B4D-9AE8-72D1F8D1318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0502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952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37755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08567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6971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94F43-A87D-494E-934B-7E5F9DA2AF5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3471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68BD72-9C01-3E42-8926-CE2B593E1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B8C64CF-261E-5F4D-952B-2D6B95926D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8F560F-FE2E-794D-AE21-4A4073156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33F4931-8457-E946-9270-CA22EA1BA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249BD2-CC34-9545-A36C-9D8B5F6ED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6894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71880A-2D10-CB4E-A46D-90EB51757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760DABB-0069-1644-A7F3-8A50AB659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DA9A21-3D19-9241-891B-6E2F9CE83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18F111-5DD4-DC42-97BB-AB604E295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184CA4-04FE-EE44-BF2A-C7F079F4E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5148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DE98657-DD18-B14B-BB55-DAB4023AD1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EDE25B5-7AA4-8042-8B4A-9BF80345B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E03527-7155-8745-A8D3-4D749BCAC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971BC81-8A91-A049-8E76-258262DA9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3DBFEE8-D68C-FB49-8B0C-B75D97520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5999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F85869-3F18-2943-988A-E3C3ED391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9353479-68B1-134A-9D82-3132C3101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BAACF4-FEE2-9647-B6E8-4FBF66A3B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ED94C42-F0A6-0140-86DB-7F2754FA8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9739580-C2F2-034F-A658-8C554EE9F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241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A8D7DF-4275-9B47-8F74-657ED5578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D540EA8-5542-9343-B3A2-D7C354CB40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B1626EA-8272-5242-8699-1E9469BCC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4D1BAF-025E-724C-B2A0-0E5BF742A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35D0CC-8027-E444-AAE9-359890361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3020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C47627-99DB-744B-8806-F74675718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BCF861-CDC8-8549-B60A-3B77B25B8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23F8693-6887-A24C-9F4E-AEA3E2E70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F3651F0-37F7-7447-9232-B70B5D873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A7B1E4C-7851-9945-847C-CE6B6DDEC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C234FC1-412A-2A4F-88B5-F4E3D768E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4268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0E0816-8C8E-8B43-91D8-4FEF1472D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A4A8AE9-7824-F04C-8AD9-EFCD32167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89BE55E-9B7C-8046-B273-46C513B03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E9EB08D-D853-BD48-82E3-F7FC92CC4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A177EAB-4607-9849-8416-7BC9DF05AC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5CC6AAB-EA78-944F-AA6A-CD6142F4F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91257C1-63D8-9241-B0F4-1BB0A415F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76C881-15EF-B245-970F-B0E40B5D6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4716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C4901D-D185-704C-9041-7E2DFA68A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A8D4857-E548-0448-B549-C184EFF50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BEF1864-D750-B042-8D67-9522A0D30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895C41A-A5F2-F348-BB15-2F13A9FEC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1452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6624D8E-1CD4-634F-9E6A-C85AF2E7F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BD1C14A-1DB5-B842-84AA-60B90B4DD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D0707F9-622B-064C-8611-9D23B83AB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8166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BB79DD-DAA7-B74F-8019-65DA99267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FCEEA9-2506-9447-97DE-518A5B83F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F8050AE-ED29-1C4F-A22F-8F538EB5EE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6239BDE-24FD-BF45-8CDF-753560E7C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8653818-CCE8-774F-AB84-053D03D01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F7B3E5D-F89A-FA41-938E-997F61019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8485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E9C068-E546-754B-B1CA-EE41028ED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4140F4B-CF33-0146-967C-6FF5CF8AD0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F4825C8-57A8-FE4E-8689-B1EF0DB2B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74E0EE4-BC34-C245-B226-B67088262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6227A3-0645-7846-8308-F85A515C2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02FE533-6432-144D-869E-B4B0287CE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5941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05DB57E-A5DA-4049-BFD9-5111BC6DA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41264F7-7702-0C42-94F3-A423B2797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06D064-0B5B-B142-B6EB-7D90DB816E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52AEB-4DB3-974D-8039-F7AEE606D0DD}" type="datetimeFigureOut">
              <a:rPr lang="fr-FR" smtClean="0"/>
              <a:t>08/12/2019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42D680A-E14E-1441-AC6C-2782962472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79195C-FE90-FA4C-A3F8-D747EF64B5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623951-8FA1-EB49-B144-660A860105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3448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image" Target="../media/image25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12" Type="http://schemas.openxmlformats.org/officeDocument/2006/relationships/image" Target="../media/image2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17.emf"/><Relationship Id="rId10" Type="http://schemas.openxmlformats.org/officeDocument/2006/relationships/image" Target="../media/image22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Relationship Id="rId1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image" Target="../media/image25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12" Type="http://schemas.openxmlformats.org/officeDocument/2006/relationships/image" Target="../media/image2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17.emf"/><Relationship Id="rId10" Type="http://schemas.openxmlformats.org/officeDocument/2006/relationships/image" Target="../media/image22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Relationship Id="rId1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2.emf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tiff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9EAE9A-AD28-DD4F-B2B6-891A0E1585E4}"/>
              </a:ext>
            </a:extLst>
          </p:cNvPr>
          <p:cNvSpPr/>
          <p:nvPr/>
        </p:nvSpPr>
        <p:spPr>
          <a:xfrm>
            <a:off x="2048539" y="2669900"/>
            <a:ext cx="7871637" cy="1315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Genome-wide approach to identify transcripts </a:t>
            </a:r>
          </a:p>
          <a:p>
            <a:pPr lvl="0" algn="ctr">
              <a:lnSpc>
                <a:spcPct val="150000"/>
              </a:lnSpc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induced by DNA demethylation in tumor cells</a:t>
            </a:r>
            <a:endParaRPr lang="fr-BE" sz="2800" b="1" dirty="0">
              <a:solidFill>
                <a:schemeClr val="accent1">
                  <a:lumMod val="75000"/>
                </a:schemeClr>
              </a:solidFill>
              <a:effectLst>
                <a:outerShdw blurRad="50800" dist="38100" dir="27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3A39B58-9C22-E440-9B8C-9D35531393D5}"/>
              </a:ext>
            </a:extLst>
          </p:cNvPr>
          <p:cNvSpPr txBox="1"/>
          <p:nvPr/>
        </p:nvSpPr>
        <p:spPr>
          <a:xfrm>
            <a:off x="696566" y="5419997"/>
            <a:ext cx="41292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Axelle Loriot</a:t>
            </a:r>
          </a:p>
          <a:p>
            <a:r>
              <a:rPr lang="fr-BE" dirty="0" err="1"/>
              <a:t>Computational</a:t>
            </a:r>
            <a:r>
              <a:rPr lang="fr-BE" dirty="0"/>
              <a:t> </a:t>
            </a:r>
            <a:r>
              <a:rPr lang="fr-BE" dirty="0" err="1"/>
              <a:t>Biology</a:t>
            </a:r>
            <a:r>
              <a:rPr lang="fr-BE" dirty="0"/>
              <a:t> and </a:t>
            </a:r>
            <a:r>
              <a:rPr lang="fr-BE" dirty="0" err="1"/>
              <a:t>Bioinformatics</a:t>
            </a:r>
            <a:br>
              <a:rPr lang="fr-BE" dirty="0"/>
            </a:br>
            <a:r>
              <a:rPr lang="fr-BE" dirty="0"/>
              <a:t>de </a:t>
            </a:r>
            <a:r>
              <a:rPr lang="fr-BE" dirty="0" err="1"/>
              <a:t>Duve</a:t>
            </a:r>
            <a:r>
              <a:rPr lang="fr-BE" dirty="0"/>
              <a:t> Institute</a:t>
            </a:r>
            <a:endParaRPr lang="fr-FR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D51AD86-527E-C04B-8A11-345B7FD3F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202" y="549761"/>
            <a:ext cx="3588463" cy="563422"/>
          </a:xfrm>
          <a:prstGeom prst="rect">
            <a:avLst/>
          </a:prstGeom>
        </p:spPr>
      </p:pic>
      <p:pic>
        <p:nvPicPr>
          <p:cNvPr id="13" name="Image 5">
            <a:extLst>
              <a:ext uri="{FF2B5EF4-FFF2-40B4-BE49-F238E27FC236}">
                <a16:creationId xmlns:a16="http://schemas.microsoft.com/office/drawing/2014/main" id="{D1AC211F-7307-C64F-A8EF-BF0827212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7713" y="365825"/>
            <a:ext cx="2422084" cy="86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81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 64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r="8175" b="44639"/>
          <a:stretch/>
        </p:blipFill>
        <p:spPr>
          <a:xfrm>
            <a:off x="669522" y="512064"/>
            <a:ext cx="5802715" cy="3374136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t="91210" r="8175" b="-3860"/>
          <a:stretch/>
        </p:blipFill>
        <p:spPr>
          <a:xfrm>
            <a:off x="669522" y="3893553"/>
            <a:ext cx="5802715" cy="756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2BFEC66-44EB-8741-A2DF-AF82D062AE88}"/>
              </a:ext>
            </a:extLst>
          </p:cNvPr>
          <p:cNvSpPr txBox="1"/>
          <p:nvPr/>
        </p:nvSpPr>
        <p:spPr>
          <a:xfrm>
            <a:off x="2070999" y="4713497"/>
            <a:ext cx="534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Lung</a:t>
            </a:r>
          </a:p>
        </p:txBody>
      </p:sp>
      <p:sp>
        <p:nvSpPr>
          <p:cNvPr id="7" name="Flèche vers le bas 6">
            <a:extLst>
              <a:ext uri="{FF2B5EF4-FFF2-40B4-BE49-F238E27FC236}">
                <a16:creationId xmlns:a16="http://schemas.microsoft.com/office/drawing/2014/main" id="{6ACF2B99-21C0-2845-B57B-D5F6CE309767}"/>
              </a:ext>
            </a:extLst>
          </p:cNvPr>
          <p:cNvSpPr/>
          <p:nvPr/>
        </p:nvSpPr>
        <p:spPr>
          <a:xfrm rot="865545" flipV="1">
            <a:off x="2474465" y="4030982"/>
            <a:ext cx="45719" cy="68766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Flèche vers le bas 7">
            <a:extLst>
              <a:ext uri="{FF2B5EF4-FFF2-40B4-BE49-F238E27FC236}">
                <a16:creationId xmlns:a16="http://schemas.microsoft.com/office/drawing/2014/main" id="{E1F4DF8F-2E43-C94D-AA71-23C2E1FBDC79}"/>
              </a:ext>
            </a:extLst>
          </p:cNvPr>
          <p:cNvSpPr/>
          <p:nvPr/>
        </p:nvSpPr>
        <p:spPr>
          <a:xfrm flipV="1">
            <a:off x="2640636" y="4095904"/>
            <a:ext cx="53534" cy="92536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4A78D49-9D33-D745-9160-68C2CFFD7033}"/>
              </a:ext>
            </a:extLst>
          </p:cNvPr>
          <p:cNvSpPr txBox="1"/>
          <p:nvPr/>
        </p:nvSpPr>
        <p:spPr>
          <a:xfrm>
            <a:off x="2362296" y="5027942"/>
            <a:ext cx="5883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Testis</a:t>
            </a:r>
          </a:p>
        </p:txBody>
      </p:sp>
      <p:sp>
        <p:nvSpPr>
          <p:cNvPr id="10" name="Parenthèse fermante 9">
            <a:extLst>
              <a:ext uri="{FF2B5EF4-FFF2-40B4-BE49-F238E27FC236}">
                <a16:creationId xmlns:a16="http://schemas.microsoft.com/office/drawing/2014/main" id="{F0DA34B5-7406-AC4A-B7C8-674139A20CE4}"/>
              </a:ext>
            </a:extLst>
          </p:cNvPr>
          <p:cNvSpPr/>
          <p:nvPr/>
        </p:nvSpPr>
        <p:spPr>
          <a:xfrm>
            <a:off x="6439130" y="786581"/>
            <a:ext cx="74331" cy="1297858"/>
          </a:xfrm>
          <a:prstGeom prst="righ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77BA338-1ADE-6A41-8FB1-2BF02485CB9A}"/>
              </a:ext>
            </a:extLst>
          </p:cNvPr>
          <p:cNvSpPr txBox="1"/>
          <p:nvPr/>
        </p:nvSpPr>
        <p:spPr>
          <a:xfrm>
            <a:off x="6630745" y="1238865"/>
            <a:ext cx="2052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Testis </a:t>
            </a:r>
            <a:r>
              <a:rPr lang="fr-FR" dirty="0" err="1">
                <a:solidFill>
                  <a:srgbClr val="0070C0"/>
                </a:solidFill>
              </a:rPr>
              <a:t>specific</a:t>
            </a:r>
            <a:r>
              <a:rPr lang="fr-FR" dirty="0">
                <a:solidFill>
                  <a:srgbClr val="0070C0"/>
                </a:solidFill>
              </a:rPr>
              <a:t> </a:t>
            </a:r>
            <a:r>
              <a:rPr lang="fr-FR" dirty="0" err="1">
                <a:solidFill>
                  <a:srgbClr val="0070C0"/>
                </a:solidFill>
              </a:rPr>
              <a:t>genes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2F85C12-0BC4-A84C-A23C-421471B7C022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Tissue </a:t>
            </a:r>
            <a:r>
              <a:rPr lang="fr-FR" sz="2800" b="1" dirty="0" err="1">
                <a:solidFill>
                  <a:schemeClr val="accent1">
                    <a:lumMod val="50000"/>
                  </a:schemeClr>
                </a:solidFill>
              </a:rPr>
              <a:t>specificity</a:t>
            </a:r>
            <a:endParaRPr lang="fr-FR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A03EC332-3E64-2343-8960-1AF23A6253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92" t="32845" r="-697" b="55950"/>
          <a:stretch/>
        </p:blipFill>
        <p:spPr>
          <a:xfrm>
            <a:off x="6480794" y="662882"/>
            <a:ext cx="680397" cy="573478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AFB62F61-4A7B-364D-806A-8BBE73681CE4}"/>
              </a:ext>
            </a:extLst>
          </p:cNvPr>
          <p:cNvSpPr txBox="1"/>
          <p:nvPr/>
        </p:nvSpPr>
        <p:spPr>
          <a:xfrm>
            <a:off x="705702" y="4367006"/>
            <a:ext cx="1840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C00000"/>
                </a:solidFill>
              </a:rPr>
              <a:t>26 LUAD </a:t>
            </a:r>
            <a:r>
              <a:rPr lang="fr-FR" dirty="0" err="1">
                <a:solidFill>
                  <a:srgbClr val="C00000"/>
                </a:solidFill>
              </a:rPr>
              <a:t>cell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lines</a:t>
            </a:r>
            <a:endParaRPr lang="fr-FR" dirty="0">
              <a:solidFill>
                <a:srgbClr val="C00000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B9783E3-DE30-A54F-ACB1-9EB1D6DD0671}"/>
              </a:ext>
            </a:extLst>
          </p:cNvPr>
          <p:cNvSpPr txBox="1"/>
          <p:nvPr/>
        </p:nvSpPr>
        <p:spPr>
          <a:xfrm>
            <a:off x="2812308" y="4367006"/>
            <a:ext cx="289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50 normal tissues </a:t>
            </a:r>
            <a:r>
              <a:rPr lang="fr-FR" dirty="0" err="1">
                <a:solidFill>
                  <a:schemeClr val="accent1">
                    <a:lumMod val="50000"/>
                  </a:schemeClr>
                </a:solidFill>
              </a:rPr>
              <a:t>from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fr-FR" dirty="0" err="1">
                <a:solidFill>
                  <a:schemeClr val="accent1">
                    <a:lumMod val="50000"/>
                  </a:schemeClr>
                </a:solidFill>
              </a:rPr>
              <a:t>Gtex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6" name="Parenthèse fermante 15">
            <a:extLst>
              <a:ext uri="{FF2B5EF4-FFF2-40B4-BE49-F238E27FC236}">
                <a16:creationId xmlns:a16="http://schemas.microsoft.com/office/drawing/2014/main" id="{86A77C68-0814-9042-9E07-2182F6B4092B}"/>
              </a:ext>
            </a:extLst>
          </p:cNvPr>
          <p:cNvSpPr/>
          <p:nvPr/>
        </p:nvSpPr>
        <p:spPr>
          <a:xfrm rot="5400000">
            <a:off x="4306151" y="2580135"/>
            <a:ext cx="81085" cy="3498614"/>
          </a:xfrm>
          <a:prstGeom prst="righ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Parenthèse fermante 16">
            <a:extLst>
              <a:ext uri="{FF2B5EF4-FFF2-40B4-BE49-F238E27FC236}">
                <a16:creationId xmlns:a16="http://schemas.microsoft.com/office/drawing/2014/main" id="{E25513D4-19B0-5342-9C3C-83FD589E7E01}"/>
              </a:ext>
            </a:extLst>
          </p:cNvPr>
          <p:cNvSpPr/>
          <p:nvPr/>
        </p:nvSpPr>
        <p:spPr>
          <a:xfrm rot="5400000">
            <a:off x="1566313" y="3412244"/>
            <a:ext cx="81088" cy="1840184"/>
          </a:xfrm>
          <a:prstGeom prst="rightBracket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37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 64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r="8175" b="44639"/>
          <a:stretch/>
        </p:blipFill>
        <p:spPr>
          <a:xfrm>
            <a:off x="669522" y="512064"/>
            <a:ext cx="5802715" cy="3374136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t="91210" r="8175" b="-3860"/>
          <a:stretch/>
        </p:blipFill>
        <p:spPr>
          <a:xfrm>
            <a:off x="669522" y="3893553"/>
            <a:ext cx="5802715" cy="756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2BFEC66-44EB-8741-A2DF-AF82D062AE88}"/>
              </a:ext>
            </a:extLst>
          </p:cNvPr>
          <p:cNvSpPr txBox="1"/>
          <p:nvPr/>
        </p:nvSpPr>
        <p:spPr>
          <a:xfrm>
            <a:off x="2070999" y="4713497"/>
            <a:ext cx="534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Lung</a:t>
            </a:r>
          </a:p>
        </p:txBody>
      </p:sp>
      <p:sp>
        <p:nvSpPr>
          <p:cNvPr id="7" name="Flèche vers le bas 6">
            <a:extLst>
              <a:ext uri="{FF2B5EF4-FFF2-40B4-BE49-F238E27FC236}">
                <a16:creationId xmlns:a16="http://schemas.microsoft.com/office/drawing/2014/main" id="{6ACF2B99-21C0-2845-B57B-D5F6CE309767}"/>
              </a:ext>
            </a:extLst>
          </p:cNvPr>
          <p:cNvSpPr/>
          <p:nvPr/>
        </p:nvSpPr>
        <p:spPr>
          <a:xfrm rot="865545" flipV="1">
            <a:off x="2474465" y="4030982"/>
            <a:ext cx="45719" cy="68766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Flèche vers le bas 7">
            <a:extLst>
              <a:ext uri="{FF2B5EF4-FFF2-40B4-BE49-F238E27FC236}">
                <a16:creationId xmlns:a16="http://schemas.microsoft.com/office/drawing/2014/main" id="{E1F4DF8F-2E43-C94D-AA71-23C2E1FBDC79}"/>
              </a:ext>
            </a:extLst>
          </p:cNvPr>
          <p:cNvSpPr/>
          <p:nvPr/>
        </p:nvSpPr>
        <p:spPr>
          <a:xfrm flipV="1">
            <a:off x="2640636" y="4095904"/>
            <a:ext cx="53534" cy="92536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4A78D49-9D33-D745-9160-68C2CFFD7033}"/>
              </a:ext>
            </a:extLst>
          </p:cNvPr>
          <p:cNvSpPr txBox="1"/>
          <p:nvPr/>
        </p:nvSpPr>
        <p:spPr>
          <a:xfrm>
            <a:off x="2362296" y="5027942"/>
            <a:ext cx="668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Testis  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5170480-A28E-014B-A8E3-8DC61BB7EBDF}"/>
              </a:ext>
            </a:extLst>
          </p:cNvPr>
          <p:cNvSpPr txBox="1"/>
          <p:nvPr/>
        </p:nvSpPr>
        <p:spPr>
          <a:xfrm>
            <a:off x="4471415" y="4713497"/>
            <a:ext cx="163614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accent6">
                    <a:lumMod val="75000"/>
                  </a:schemeClr>
                </a:solidFill>
              </a:rPr>
              <a:t>Colon (transverse)</a:t>
            </a:r>
          </a:p>
          <a:p>
            <a:r>
              <a:rPr lang="fr-FR" sz="1400" dirty="0">
                <a:solidFill>
                  <a:schemeClr val="accent6">
                    <a:lumMod val="75000"/>
                  </a:schemeClr>
                </a:solidFill>
              </a:rPr>
              <a:t>Small intestine</a:t>
            </a:r>
          </a:p>
          <a:p>
            <a:r>
              <a:rPr lang="fr-FR" sz="1400" dirty="0" err="1">
                <a:solidFill>
                  <a:schemeClr val="accent6">
                    <a:lumMod val="75000"/>
                  </a:schemeClr>
                </a:solidFill>
              </a:rPr>
              <a:t>Stomach</a:t>
            </a:r>
            <a:endParaRPr lang="fr-FR" sz="14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fr-FR" sz="1400" dirty="0" err="1">
                <a:solidFill>
                  <a:schemeClr val="accent6">
                    <a:lumMod val="75000"/>
                  </a:schemeClr>
                </a:solidFill>
              </a:rPr>
              <a:t>Kidney</a:t>
            </a:r>
            <a:r>
              <a:rPr lang="fr-FR" sz="1400" dirty="0">
                <a:solidFill>
                  <a:schemeClr val="accent6">
                    <a:lumMod val="75000"/>
                  </a:schemeClr>
                </a:solidFill>
              </a:rPr>
              <a:t> (cortex)</a:t>
            </a:r>
          </a:p>
          <a:p>
            <a:r>
              <a:rPr lang="fr-FR" sz="1400" dirty="0" err="1">
                <a:solidFill>
                  <a:schemeClr val="accent6">
                    <a:lumMod val="75000"/>
                  </a:schemeClr>
                </a:solidFill>
              </a:rPr>
              <a:t>Kidney</a:t>
            </a:r>
            <a:r>
              <a:rPr lang="fr-FR" sz="1400" dirty="0">
                <a:solidFill>
                  <a:schemeClr val="accent6">
                    <a:lumMod val="75000"/>
                  </a:schemeClr>
                </a:solidFill>
              </a:rPr>
              <a:t> (</a:t>
            </a:r>
            <a:r>
              <a:rPr lang="fr-FR" sz="1400" dirty="0" err="1">
                <a:solidFill>
                  <a:schemeClr val="accent6">
                    <a:lumMod val="75000"/>
                  </a:schemeClr>
                </a:solidFill>
              </a:rPr>
              <a:t>medulla</a:t>
            </a:r>
            <a:r>
              <a:rPr lang="fr-FR" sz="1400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r>
              <a:rPr lang="fr-FR" sz="1400" dirty="0" err="1">
                <a:solidFill>
                  <a:schemeClr val="accent6">
                    <a:lumMod val="75000"/>
                  </a:schemeClr>
                </a:solidFill>
              </a:rPr>
              <a:t>Liver</a:t>
            </a:r>
            <a:endParaRPr lang="fr-FR" sz="14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fr-FR" sz="1400" dirty="0" err="1">
                <a:solidFill>
                  <a:schemeClr val="accent6">
                    <a:lumMod val="75000"/>
                  </a:schemeClr>
                </a:solidFill>
              </a:rPr>
              <a:t>Pancreas</a:t>
            </a:r>
            <a:endParaRPr lang="fr-FR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DFCCDA-6826-AA4A-9B17-63202B32E451}"/>
              </a:ext>
            </a:extLst>
          </p:cNvPr>
          <p:cNvSpPr/>
          <p:nvPr/>
        </p:nvSpPr>
        <p:spPr>
          <a:xfrm>
            <a:off x="4866214" y="770467"/>
            <a:ext cx="505885" cy="3775310"/>
          </a:xfrm>
          <a:prstGeom prst="rect">
            <a:avLst/>
          </a:prstGeom>
          <a:noFill/>
          <a:ln w="19050">
            <a:solidFill>
              <a:srgbClr val="40C1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Flèche vers le bas 11">
            <a:extLst>
              <a:ext uri="{FF2B5EF4-FFF2-40B4-BE49-F238E27FC236}">
                <a16:creationId xmlns:a16="http://schemas.microsoft.com/office/drawing/2014/main" id="{068D0B15-183E-9346-B731-D63773CE5BA8}"/>
              </a:ext>
            </a:extLst>
          </p:cNvPr>
          <p:cNvSpPr/>
          <p:nvPr/>
        </p:nvSpPr>
        <p:spPr>
          <a:xfrm>
            <a:off x="5073036" y="4545777"/>
            <a:ext cx="87582" cy="151115"/>
          </a:xfrm>
          <a:prstGeom prst="downArrow">
            <a:avLst/>
          </a:prstGeom>
          <a:solidFill>
            <a:srgbClr val="40C144"/>
          </a:solidFill>
          <a:ln>
            <a:solidFill>
              <a:srgbClr val="40C1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Parenthèse fermante 12">
            <a:extLst>
              <a:ext uri="{FF2B5EF4-FFF2-40B4-BE49-F238E27FC236}">
                <a16:creationId xmlns:a16="http://schemas.microsoft.com/office/drawing/2014/main" id="{F0DA34B5-7406-AC4A-B7C8-674139A20CE4}"/>
              </a:ext>
            </a:extLst>
          </p:cNvPr>
          <p:cNvSpPr/>
          <p:nvPr/>
        </p:nvSpPr>
        <p:spPr>
          <a:xfrm>
            <a:off x="6439130" y="786581"/>
            <a:ext cx="74331" cy="1297858"/>
          </a:xfrm>
          <a:prstGeom prst="righ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77BA338-1ADE-6A41-8FB1-2BF02485CB9A}"/>
              </a:ext>
            </a:extLst>
          </p:cNvPr>
          <p:cNvSpPr txBox="1"/>
          <p:nvPr/>
        </p:nvSpPr>
        <p:spPr>
          <a:xfrm>
            <a:off x="6630745" y="1238865"/>
            <a:ext cx="2052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Testis </a:t>
            </a:r>
            <a:r>
              <a:rPr lang="fr-FR" dirty="0" err="1">
                <a:solidFill>
                  <a:srgbClr val="0070C0"/>
                </a:solidFill>
              </a:rPr>
              <a:t>specific</a:t>
            </a:r>
            <a:r>
              <a:rPr lang="fr-FR" dirty="0">
                <a:solidFill>
                  <a:srgbClr val="0070C0"/>
                </a:solidFill>
              </a:rPr>
              <a:t> </a:t>
            </a:r>
            <a:r>
              <a:rPr lang="fr-FR" dirty="0" err="1">
                <a:solidFill>
                  <a:srgbClr val="0070C0"/>
                </a:solidFill>
              </a:rPr>
              <a:t>genes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15" name="Parenthèse fermante 14">
            <a:extLst>
              <a:ext uri="{FF2B5EF4-FFF2-40B4-BE49-F238E27FC236}">
                <a16:creationId xmlns:a16="http://schemas.microsoft.com/office/drawing/2014/main" id="{1BBE6CA6-30E0-C64A-8C7E-553FE6FF2819}"/>
              </a:ext>
            </a:extLst>
          </p:cNvPr>
          <p:cNvSpPr/>
          <p:nvPr/>
        </p:nvSpPr>
        <p:spPr>
          <a:xfrm>
            <a:off x="6439130" y="2259948"/>
            <a:ext cx="74331" cy="462113"/>
          </a:xfrm>
          <a:prstGeom prst="rightBracket">
            <a:avLst/>
          </a:prstGeom>
          <a:ln w="12700">
            <a:solidFill>
              <a:srgbClr val="40C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AF3D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96D9D2E-B740-AD4C-A0C0-CB70D811234E}"/>
              </a:ext>
            </a:extLst>
          </p:cNvPr>
          <p:cNvSpPr txBox="1"/>
          <p:nvPr/>
        </p:nvSpPr>
        <p:spPr>
          <a:xfrm>
            <a:off x="6532422" y="2259617"/>
            <a:ext cx="1131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Gut </a:t>
            </a:r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genes</a:t>
            </a:r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2F85C12-0BC4-A84C-A23C-421471B7C022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Tissue </a:t>
            </a:r>
            <a:r>
              <a:rPr lang="fr-FR" sz="2800" b="1" dirty="0" err="1">
                <a:solidFill>
                  <a:schemeClr val="accent1">
                    <a:lumMod val="50000"/>
                  </a:schemeClr>
                </a:solidFill>
              </a:rPr>
              <a:t>specificity</a:t>
            </a:r>
            <a:endParaRPr lang="fr-FR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5C5F9061-433B-AB43-B355-701453F81E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92" t="32845" r="-697" b="55950"/>
          <a:stretch/>
        </p:blipFill>
        <p:spPr>
          <a:xfrm>
            <a:off x="6480794" y="662882"/>
            <a:ext cx="680397" cy="57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676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 64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r="8175" b="44639"/>
          <a:stretch/>
        </p:blipFill>
        <p:spPr>
          <a:xfrm>
            <a:off x="669522" y="512064"/>
            <a:ext cx="5802715" cy="3374136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t="91210" r="8175" b="-3860"/>
          <a:stretch/>
        </p:blipFill>
        <p:spPr>
          <a:xfrm>
            <a:off x="669522" y="3893553"/>
            <a:ext cx="5802715" cy="756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2BFEC66-44EB-8741-A2DF-AF82D062AE88}"/>
              </a:ext>
            </a:extLst>
          </p:cNvPr>
          <p:cNvSpPr txBox="1"/>
          <p:nvPr/>
        </p:nvSpPr>
        <p:spPr>
          <a:xfrm>
            <a:off x="2070999" y="4713497"/>
            <a:ext cx="534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Lung</a:t>
            </a:r>
          </a:p>
        </p:txBody>
      </p:sp>
      <p:sp>
        <p:nvSpPr>
          <p:cNvPr id="7" name="Flèche vers le bas 6">
            <a:extLst>
              <a:ext uri="{FF2B5EF4-FFF2-40B4-BE49-F238E27FC236}">
                <a16:creationId xmlns:a16="http://schemas.microsoft.com/office/drawing/2014/main" id="{6ACF2B99-21C0-2845-B57B-D5F6CE309767}"/>
              </a:ext>
            </a:extLst>
          </p:cNvPr>
          <p:cNvSpPr/>
          <p:nvPr/>
        </p:nvSpPr>
        <p:spPr>
          <a:xfrm rot="865545" flipV="1">
            <a:off x="2474465" y="4030982"/>
            <a:ext cx="45719" cy="68766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Flèche vers le bas 7">
            <a:extLst>
              <a:ext uri="{FF2B5EF4-FFF2-40B4-BE49-F238E27FC236}">
                <a16:creationId xmlns:a16="http://schemas.microsoft.com/office/drawing/2014/main" id="{E1F4DF8F-2E43-C94D-AA71-23C2E1FBDC79}"/>
              </a:ext>
            </a:extLst>
          </p:cNvPr>
          <p:cNvSpPr/>
          <p:nvPr/>
        </p:nvSpPr>
        <p:spPr>
          <a:xfrm flipV="1">
            <a:off x="2640636" y="4095904"/>
            <a:ext cx="53534" cy="92536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Parenthèse fermante 9">
            <a:extLst>
              <a:ext uri="{FF2B5EF4-FFF2-40B4-BE49-F238E27FC236}">
                <a16:creationId xmlns:a16="http://schemas.microsoft.com/office/drawing/2014/main" id="{FFD7DF87-43FE-F640-B4C0-75AEF45AD2F8}"/>
              </a:ext>
            </a:extLst>
          </p:cNvPr>
          <p:cNvSpPr/>
          <p:nvPr/>
        </p:nvSpPr>
        <p:spPr>
          <a:xfrm>
            <a:off x="6453912" y="2736191"/>
            <a:ext cx="72249" cy="440398"/>
          </a:xfrm>
          <a:prstGeom prst="rightBracket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CA292A5-A6AC-5A44-A084-F69AFEC58219}"/>
              </a:ext>
            </a:extLst>
          </p:cNvPr>
          <p:cNvSpPr txBox="1"/>
          <p:nvPr/>
        </p:nvSpPr>
        <p:spPr>
          <a:xfrm>
            <a:off x="4962224" y="4729611"/>
            <a:ext cx="171566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dirty="0">
                <a:solidFill>
                  <a:srgbClr val="C00000"/>
                </a:solidFill>
              </a:rPr>
              <a:t>Skin </a:t>
            </a:r>
          </a:p>
          <a:p>
            <a:pPr algn="ctr"/>
            <a:r>
              <a:rPr lang="fr-FR" sz="1400" dirty="0" err="1">
                <a:solidFill>
                  <a:srgbClr val="C00000"/>
                </a:solidFill>
              </a:rPr>
              <a:t>Vagina</a:t>
            </a:r>
            <a:endParaRPr lang="fr-FR" sz="1400" dirty="0">
              <a:solidFill>
                <a:srgbClr val="C00000"/>
              </a:solidFill>
            </a:endParaRPr>
          </a:p>
          <a:p>
            <a:pPr algn="ctr"/>
            <a:r>
              <a:rPr lang="fr-FR" sz="1400" dirty="0" err="1">
                <a:solidFill>
                  <a:srgbClr val="C00000"/>
                </a:solidFill>
              </a:rPr>
              <a:t>Esophagus</a:t>
            </a:r>
            <a:r>
              <a:rPr lang="fr-FR" sz="1400" dirty="0">
                <a:solidFill>
                  <a:srgbClr val="C00000"/>
                </a:solidFill>
              </a:rPr>
              <a:t> (</a:t>
            </a:r>
            <a:r>
              <a:rPr lang="fr-FR" sz="1400" dirty="0" err="1">
                <a:solidFill>
                  <a:srgbClr val="C00000"/>
                </a:solidFill>
              </a:rPr>
              <a:t>mucosa</a:t>
            </a:r>
            <a:r>
              <a:rPr lang="fr-FR" sz="1400" dirty="0">
                <a:solidFill>
                  <a:srgbClr val="C00000"/>
                </a:solidFill>
              </a:rPr>
              <a:t>)</a:t>
            </a:r>
            <a:r>
              <a:rPr lang="fr-FR" sz="1400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64B9B6-EE24-7A42-BD8C-27E1D5652D2F}"/>
              </a:ext>
            </a:extLst>
          </p:cNvPr>
          <p:cNvSpPr/>
          <p:nvPr/>
        </p:nvSpPr>
        <p:spPr>
          <a:xfrm>
            <a:off x="5628822" y="786581"/>
            <a:ext cx="292542" cy="377531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lèche vers le bas 13">
            <a:extLst>
              <a:ext uri="{FF2B5EF4-FFF2-40B4-BE49-F238E27FC236}">
                <a16:creationId xmlns:a16="http://schemas.microsoft.com/office/drawing/2014/main" id="{4B946785-15BB-B642-BF95-0D542074FACA}"/>
              </a:ext>
            </a:extLst>
          </p:cNvPr>
          <p:cNvSpPr/>
          <p:nvPr/>
        </p:nvSpPr>
        <p:spPr>
          <a:xfrm>
            <a:off x="5746418" y="4561891"/>
            <a:ext cx="47003" cy="151115"/>
          </a:xfrm>
          <a:prstGeom prst="downArrow">
            <a:avLst/>
          </a:prstGeom>
          <a:solidFill>
            <a:srgbClr val="CC686B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Parenthèse fermante 14">
            <a:extLst>
              <a:ext uri="{FF2B5EF4-FFF2-40B4-BE49-F238E27FC236}">
                <a16:creationId xmlns:a16="http://schemas.microsoft.com/office/drawing/2014/main" id="{F0DA34B5-7406-AC4A-B7C8-674139A20CE4}"/>
              </a:ext>
            </a:extLst>
          </p:cNvPr>
          <p:cNvSpPr/>
          <p:nvPr/>
        </p:nvSpPr>
        <p:spPr>
          <a:xfrm>
            <a:off x="6439130" y="786581"/>
            <a:ext cx="74331" cy="1297858"/>
          </a:xfrm>
          <a:prstGeom prst="righ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77BA338-1ADE-6A41-8FB1-2BF02485CB9A}"/>
              </a:ext>
            </a:extLst>
          </p:cNvPr>
          <p:cNvSpPr txBox="1"/>
          <p:nvPr/>
        </p:nvSpPr>
        <p:spPr>
          <a:xfrm>
            <a:off x="6630745" y="1238865"/>
            <a:ext cx="2052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Testis </a:t>
            </a:r>
            <a:r>
              <a:rPr lang="fr-FR" dirty="0" err="1">
                <a:solidFill>
                  <a:srgbClr val="0070C0"/>
                </a:solidFill>
              </a:rPr>
              <a:t>specific</a:t>
            </a:r>
            <a:r>
              <a:rPr lang="fr-FR" dirty="0">
                <a:solidFill>
                  <a:srgbClr val="0070C0"/>
                </a:solidFill>
              </a:rPr>
              <a:t> </a:t>
            </a:r>
            <a:r>
              <a:rPr lang="fr-FR" dirty="0" err="1">
                <a:solidFill>
                  <a:srgbClr val="0070C0"/>
                </a:solidFill>
              </a:rPr>
              <a:t>genes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17" name="Parenthèse fermante 16">
            <a:extLst>
              <a:ext uri="{FF2B5EF4-FFF2-40B4-BE49-F238E27FC236}">
                <a16:creationId xmlns:a16="http://schemas.microsoft.com/office/drawing/2014/main" id="{1BBE6CA6-30E0-C64A-8C7E-553FE6FF2819}"/>
              </a:ext>
            </a:extLst>
          </p:cNvPr>
          <p:cNvSpPr/>
          <p:nvPr/>
        </p:nvSpPr>
        <p:spPr>
          <a:xfrm>
            <a:off x="6439130" y="2259948"/>
            <a:ext cx="74331" cy="462113"/>
          </a:xfrm>
          <a:prstGeom prst="rightBracket">
            <a:avLst/>
          </a:prstGeom>
          <a:ln w="12700">
            <a:solidFill>
              <a:srgbClr val="40C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AF3D"/>
              </a:solidFill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96D9D2E-B740-AD4C-A0C0-CB70D811234E}"/>
              </a:ext>
            </a:extLst>
          </p:cNvPr>
          <p:cNvSpPr txBox="1"/>
          <p:nvPr/>
        </p:nvSpPr>
        <p:spPr>
          <a:xfrm>
            <a:off x="6532422" y="2259617"/>
            <a:ext cx="1131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Gut </a:t>
            </a:r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genes</a:t>
            </a:r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F85C12-0BC4-A84C-A23C-421471B7C022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Tissue </a:t>
            </a:r>
            <a:r>
              <a:rPr lang="fr-FR" sz="2800" b="1" dirty="0" err="1">
                <a:solidFill>
                  <a:schemeClr val="accent1">
                    <a:lumMod val="50000"/>
                  </a:schemeClr>
                </a:solidFill>
              </a:rPr>
              <a:t>specificity</a:t>
            </a:r>
            <a:endParaRPr lang="fr-FR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4DEC0A49-D807-AE43-B853-F32C3389DF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92" t="32845" r="-697" b="55950"/>
          <a:stretch/>
        </p:blipFill>
        <p:spPr>
          <a:xfrm>
            <a:off x="6480794" y="662882"/>
            <a:ext cx="680397" cy="573478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520BD402-71CE-9D4D-99A4-0C0352595A03}"/>
              </a:ext>
            </a:extLst>
          </p:cNvPr>
          <p:cNvSpPr txBox="1"/>
          <p:nvPr/>
        </p:nvSpPr>
        <p:spPr>
          <a:xfrm>
            <a:off x="6547204" y="2735859"/>
            <a:ext cx="2713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C00000"/>
                </a:solidFill>
              </a:rPr>
              <a:t>Stratified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epithelium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genes</a:t>
            </a:r>
            <a:endParaRPr lang="fr-FR" dirty="0">
              <a:solidFill>
                <a:srgbClr val="C00000"/>
              </a:solidFill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7AB7607E-EEA2-B04E-BEA2-C463838DCCF8}"/>
              </a:ext>
            </a:extLst>
          </p:cNvPr>
          <p:cNvSpPr txBox="1"/>
          <p:nvPr/>
        </p:nvSpPr>
        <p:spPr>
          <a:xfrm>
            <a:off x="6777276" y="4966387"/>
            <a:ext cx="3180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Squamous</a:t>
            </a:r>
            <a:r>
              <a:rPr lang="fr-FR" dirty="0"/>
              <a:t> </a:t>
            </a:r>
            <a:r>
              <a:rPr lang="fr-FR" dirty="0" err="1"/>
              <a:t>stratified</a:t>
            </a:r>
            <a:r>
              <a:rPr lang="fr-FR" dirty="0"/>
              <a:t> </a:t>
            </a:r>
            <a:r>
              <a:rPr lang="fr-FR" dirty="0" err="1"/>
              <a:t>epithelium</a:t>
            </a:r>
            <a:endParaRPr lang="fr-FR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7641E3DF-C518-324A-BF56-EA094A1637B2}"/>
              </a:ext>
            </a:extLst>
          </p:cNvPr>
          <p:cNvSpPr txBox="1"/>
          <p:nvPr/>
        </p:nvSpPr>
        <p:spPr>
          <a:xfrm>
            <a:off x="2362296" y="5027942"/>
            <a:ext cx="668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Testis  </a:t>
            </a:r>
          </a:p>
        </p:txBody>
      </p:sp>
    </p:spTree>
    <p:extLst>
      <p:ext uri="{BB962C8B-B14F-4D97-AF65-F5344CB8AC3E}">
        <p14:creationId xmlns:p14="http://schemas.microsoft.com/office/powerpoint/2010/main" val="213452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 64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r="8175" b="44639"/>
          <a:stretch/>
        </p:blipFill>
        <p:spPr>
          <a:xfrm>
            <a:off x="669522" y="512064"/>
            <a:ext cx="5802715" cy="3374136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t="91210" r="8175" b="-3860"/>
          <a:stretch/>
        </p:blipFill>
        <p:spPr>
          <a:xfrm>
            <a:off x="669522" y="3893553"/>
            <a:ext cx="5802715" cy="75600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30929E37-739E-5641-813F-8E27CF69C0C5}"/>
              </a:ext>
            </a:extLst>
          </p:cNvPr>
          <p:cNvSpPr txBox="1"/>
          <p:nvPr/>
        </p:nvSpPr>
        <p:spPr>
          <a:xfrm>
            <a:off x="1220459" y="4589501"/>
            <a:ext cx="47401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/>
              <a:t>Is the activation of </a:t>
            </a:r>
            <a:r>
              <a:rPr lang="fr-FR" b="1" dirty="0" err="1"/>
              <a:t>these</a:t>
            </a:r>
            <a:r>
              <a:rPr lang="fr-FR" b="1" dirty="0"/>
              <a:t> </a:t>
            </a:r>
            <a:r>
              <a:rPr lang="fr-FR" b="1" dirty="0" err="1"/>
              <a:t>genes</a:t>
            </a:r>
            <a:r>
              <a:rPr lang="fr-FR" b="1" dirty="0"/>
              <a:t> in LUAD </a:t>
            </a:r>
            <a:r>
              <a:rPr lang="fr-FR" b="1" dirty="0" err="1"/>
              <a:t>tumors</a:t>
            </a:r>
            <a:r>
              <a:rPr lang="fr-FR" b="1" dirty="0"/>
              <a:t> </a:t>
            </a:r>
          </a:p>
          <a:p>
            <a:pPr algn="ctr"/>
            <a:r>
              <a:rPr lang="fr-FR" b="1" dirty="0" err="1"/>
              <a:t>associated</a:t>
            </a:r>
            <a:r>
              <a:rPr lang="fr-FR" b="1" dirty="0"/>
              <a:t> to </a:t>
            </a:r>
            <a:r>
              <a:rPr lang="fr-FR" b="1" dirty="0" err="1"/>
              <a:t>particular</a:t>
            </a:r>
            <a:r>
              <a:rPr lang="fr-FR" b="1" dirty="0"/>
              <a:t> </a:t>
            </a:r>
            <a:r>
              <a:rPr lang="fr-FR" b="1" dirty="0" err="1"/>
              <a:t>clinical</a:t>
            </a:r>
            <a:r>
              <a:rPr lang="fr-FR" b="1" dirty="0"/>
              <a:t> </a:t>
            </a:r>
            <a:r>
              <a:rPr lang="fr-FR" b="1" dirty="0" err="1"/>
              <a:t>features</a:t>
            </a:r>
            <a:r>
              <a:rPr lang="fr-FR" b="1" dirty="0"/>
              <a:t> ?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C76D0A0-5369-8247-ACD2-E420FCD18904}"/>
              </a:ext>
            </a:extLst>
          </p:cNvPr>
          <p:cNvSpPr txBox="1"/>
          <p:nvPr/>
        </p:nvSpPr>
        <p:spPr>
          <a:xfrm>
            <a:off x="2781936" y="5352854"/>
            <a:ext cx="1624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 err="1"/>
              <a:t>tumor</a:t>
            </a:r>
            <a:r>
              <a:rPr lang="fr-FR" dirty="0"/>
              <a:t> Stage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D70AABCA-2624-664E-976B-050C5A634C91}"/>
              </a:ext>
            </a:extLst>
          </p:cNvPr>
          <p:cNvSpPr txBox="1"/>
          <p:nvPr/>
        </p:nvSpPr>
        <p:spPr>
          <a:xfrm>
            <a:off x="2781935" y="5722186"/>
            <a:ext cx="1717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 err="1"/>
              <a:t>Tumor</a:t>
            </a:r>
            <a:r>
              <a:rPr lang="fr-FR" dirty="0"/>
              <a:t> grade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288DEFC0-92ED-DA48-BCA4-D792ECD33397}"/>
              </a:ext>
            </a:extLst>
          </p:cNvPr>
          <p:cNvSpPr txBox="1"/>
          <p:nvPr/>
        </p:nvSpPr>
        <p:spPr>
          <a:xfrm>
            <a:off x="2781935" y="6121792"/>
            <a:ext cx="1204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 err="1">
                <a:solidFill>
                  <a:srgbClr val="FF0000"/>
                </a:solidFill>
              </a:rPr>
              <a:t>Survival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F85C12-0BC4-A84C-A23C-421471B7C022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 err="1">
                <a:solidFill>
                  <a:schemeClr val="accent1">
                    <a:lumMod val="50000"/>
                  </a:schemeClr>
                </a:solidFill>
              </a:rPr>
              <a:t>Survival</a:t>
            </a:r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 analyses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A6210C27-77C1-5E40-9374-07ABB5ED0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00" y="5547689"/>
            <a:ext cx="2243152" cy="64633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3" name="Parenthèse fermante 22">
            <a:extLst>
              <a:ext uri="{FF2B5EF4-FFF2-40B4-BE49-F238E27FC236}">
                <a16:creationId xmlns:a16="http://schemas.microsoft.com/office/drawing/2014/main" id="{AC6D67FF-3BD6-C343-B0DA-8C56D0694CC9}"/>
              </a:ext>
            </a:extLst>
          </p:cNvPr>
          <p:cNvSpPr/>
          <p:nvPr/>
        </p:nvSpPr>
        <p:spPr>
          <a:xfrm>
            <a:off x="6453912" y="2736191"/>
            <a:ext cx="72249" cy="440398"/>
          </a:xfrm>
          <a:prstGeom prst="rightBracket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sp>
        <p:nvSpPr>
          <p:cNvPr id="24" name="Parenthèse fermante 23">
            <a:extLst>
              <a:ext uri="{FF2B5EF4-FFF2-40B4-BE49-F238E27FC236}">
                <a16:creationId xmlns:a16="http://schemas.microsoft.com/office/drawing/2014/main" id="{B01CF830-7875-6E4A-BDD9-A5CC92CC59C0}"/>
              </a:ext>
            </a:extLst>
          </p:cNvPr>
          <p:cNvSpPr/>
          <p:nvPr/>
        </p:nvSpPr>
        <p:spPr>
          <a:xfrm>
            <a:off x="6439130" y="786581"/>
            <a:ext cx="74331" cy="1297858"/>
          </a:xfrm>
          <a:prstGeom prst="righ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FF13A8CD-26E9-9B49-8535-44911A311DB3}"/>
              </a:ext>
            </a:extLst>
          </p:cNvPr>
          <p:cNvSpPr txBox="1"/>
          <p:nvPr/>
        </p:nvSpPr>
        <p:spPr>
          <a:xfrm>
            <a:off x="6630745" y="1238865"/>
            <a:ext cx="2052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Testis </a:t>
            </a:r>
            <a:r>
              <a:rPr lang="fr-FR" dirty="0" err="1">
                <a:solidFill>
                  <a:srgbClr val="0070C0"/>
                </a:solidFill>
              </a:rPr>
              <a:t>specific</a:t>
            </a:r>
            <a:r>
              <a:rPr lang="fr-FR" dirty="0">
                <a:solidFill>
                  <a:srgbClr val="0070C0"/>
                </a:solidFill>
              </a:rPr>
              <a:t> </a:t>
            </a:r>
            <a:r>
              <a:rPr lang="fr-FR" dirty="0" err="1">
                <a:solidFill>
                  <a:srgbClr val="0070C0"/>
                </a:solidFill>
              </a:rPr>
              <a:t>genes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28" name="Parenthèse fermante 27">
            <a:extLst>
              <a:ext uri="{FF2B5EF4-FFF2-40B4-BE49-F238E27FC236}">
                <a16:creationId xmlns:a16="http://schemas.microsoft.com/office/drawing/2014/main" id="{6CA8C5F8-09DE-DB44-BE8A-303DDEA64BC8}"/>
              </a:ext>
            </a:extLst>
          </p:cNvPr>
          <p:cNvSpPr/>
          <p:nvPr/>
        </p:nvSpPr>
        <p:spPr>
          <a:xfrm>
            <a:off x="6439130" y="2259948"/>
            <a:ext cx="74331" cy="462113"/>
          </a:xfrm>
          <a:prstGeom prst="rightBracket">
            <a:avLst/>
          </a:prstGeom>
          <a:ln w="12700">
            <a:solidFill>
              <a:srgbClr val="40C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AF3D"/>
              </a:solidFill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4517F1B9-E283-324B-B450-2B4AB1EFC5D3}"/>
              </a:ext>
            </a:extLst>
          </p:cNvPr>
          <p:cNvSpPr txBox="1"/>
          <p:nvPr/>
        </p:nvSpPr>
        <p:spPr>
          <a:xfrm>
            <a:off x="6532422" y="2259617"/>
            <a:ext cx="1131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Gut </a:t>
            </a:r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genes</a:t>
            </a:r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0" name="Image 29">
            <a:extLst>
              <a:ext uri="{FF2B5EF4-FFF2-40B4-BE49-F238E27FC236}">
                <a16:creationId xmlns:a16="http://schemas.microsoft.com/office/drawing/2014/main" id="{5B0B4BA2-6A4E-A34F-9CF5-563ED8C65C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92" t="32845" r="-697" b="55950"/>
          <a:stretch/>
        </p:blipFill>
        <p:spPr>
          <a:xfrm>
            <a:off x="6480794" y="662882"/>
            <a:ext cx="680397" cy="573478"/>
          </a:xfrm>
          <a:prstGeom prst="rect">
            <a:avLst/>
          </a:prstGeom>
        </p:spPr>
      </p:pic>
      <p:sp>
        <p:nvSpPr>
          <p:cNvPr id="31" name="ZoneTexte 30">
            <a:extLst>
              <a:ext uri="{FF2B5EF4-FFF2-40B4-BE49-F238E27FC236}">
                <a16:creationId xmlns:a16="http://schemas.microsoft.com/office/drawing/2014/main" id="{1BB1D3D1-7D10-5C4A-A9A6-8942817336AD}"/>
              </a:ext>
            </a:extLst>
          </p:cNvPr>
          <p:cNvSpPr txBox="1"/>
          <p:nvPr/>
        </p:nvSpPr>
        <p:spPr>
          <a:xfrm>
            <a:off x="6547204" y="2735859"/>
            <a:ext cx="2713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C00000"/>
                </a:solidFill>
              </a:rPr>
              <a:t>Stratified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epithelium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genes</a:t>
            </a:r>
            <a:endParaRPr lang="fr-FR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2512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 64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r="8175" b="44639"/>
          <a:stretch/>
        </p:blipFill>
        <p:spPr>
          <a:xfrm>
            <a:off x="669522" y="512064"/>
            <a:ext cx="5802715" cy="3374136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t="91210" r="8175" b="-3860"/>
          <a:stretch/>
        </p:blipFill>
        <p:spPr>
          <a:xfrm>
            <a:off x="669522" y="3893553"/>
            <a:ext cx="5802715" cy="75600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30929E37-739E-5641-813F-8E27CF69C0C5}"/>
              </a:ext>
            </a:extLst>
          </p:cNvPr>
          <p:cNvSpPr txBox="1"/>
          <p:nvPr/>
        </p:nvSpPr>
        <p:spPr>
          <a:xfrm>
            <a:off x="1220459" y="4589501"/>
            <a:ext cx="47401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/>
              <a:t>Is the activation of </a:t>
            </a:r>
            <a:r>
              <a:rPr lang="fr-FR" b="1" dirty="0" err="1"/>
              <a:t>these</a:t>
            </a:r>
            <a:r>
              <a:rPr lang="fr-FR" b="1" dirty="0"/>
              <a:t> </a:t>
            </a:r>
            <a:r>
              <a:rPr lang="fr-FR" b="1" dirty="0" err="1"/>
              <a:t>genes</a:t>
            </a:r>
            <a:r>
              <a:rPr lang="fr-FR" b="1" dirty="0"/>
              <a:t> in LUAD </a:t>
            </a:r>
            <a:r>
              <a:rPr lang="fr-FR" b="1" dirty="0" err="1"/>
              <a:t>tumors</a:t>
            </a:r>
            <a:r>
              <a:rPr lang="fr-FR" b="1" dirty="0"/>
              <a:t> </a:t>
            </a:r>
          </a:p>
          <a:p>
            <a:pPr algn="ctr"/>
            <a:r>
              <a:rPr lang="fr-FR" b="1" dirty="0" err="1"/>
              <a:t>associated</a:t>
            </a:r>
            <a:r>
              <a:rPr lang="fr-FR" b="1" dirty="0"/>
              <a:t> to </a:t>
            </a:r>
            <a:r>
              <a:rPr lang="fr-FR" b="1" dirty="0" err="1"/>
              <a:t>particular</a:t>
            </a:r>
            <a:r>
              <a:rPr lang="fr-FR" b="1" dirty="0"/>
              <a:t> </a:t>
            </a:r>
            <a:r>
              <a:rPr lang="fr-FR" b="1" dirty="0" err="1"/>
              <a:t>clinical</a:t>
            </a:r>
            <a:r>
              <a:rPr lang="fr-FR" b="1" dirty="0"/>
              <a:t> </a:t>
            </a:r>
            <a:r>
              <a:rPr lang="fr-FR" b="1" dirty="0" err="1"/>
              <a:t>features</a:t>
            </a:r>
            <a:r>
              <a:rPr lang="fr-FR" b="1" dirty="0"/>
              <a:t> ?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C76D0A0-5369-8247-ACD2-E420FCD18904}"/>
              </a:ext>
            </a:extLst>
          </p:cNvPr>
          <p:cNvSpPr txBox="1"/>
          <p:nvPr/>
        </p:nvSpPr>
        <p:spPr>
          <a:xfrm>
            <a:off x="2781936" y="5352854"/>
            <a:ext cx="1624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 err="1"/>
              <a:t>tumor</a:t>
            </a:r>
            <a:r>
              <a:rPr lang="fr-FR" dirty="0"/>
              <a:t> Stage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D70AABCA-2624-664E-976B-050C5A634C91}"/>
              </a:ext>
            </a:extLst>
          </p:cNvPr>
          <p:cNvSpPr txBox="1"/>
          <p:nvPr/>
        </p:nvSpPr>
        <p:spPr>
          <a:xfrm>
            <a:off x="2781935" y="5722186"/>
            <a:ext cx="1717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 err="1"/>
              <a:t>Tumor</a:t>
            </a:r>
            <a:r>
              <a:rPr lang="fr-FR" dirty="0"/>
              <a:t> grade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288DEFC0-92ED-DA48-BCA4-D792ECD33397}"/>
              </a:ext>
            </a:extLst>
          </p:cNvPr>
          <p:cNvSpPr txBox="1"/>
          <p:nvPr/>
        </p:nvSpPr>
        <p:spPr>
          <a:xfrm>
            <a:off x="2781935" y="6121792"/>
            <a:ext cx="1204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 err="1">
                <a:solidFill>
                  <a:srgbClr val="FF0000"/>
                </a:solidFill>
              </a:rPr>
              <a:t>Survival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E12A52A3-2D57-1446-839E-8F48E9A1C4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0391" y="1095162"/>
            <a:ext cx="3420214" cy="3444703"/>
          </a:xfrm>
          <a:prstGeom prst="rect">
            <a:avLst/>
          </a:prstGeom>
        </p:spPr>
      </p:pic>
      <p:grpSp>
        <p:nvGrpSpPr>
          <p:cNvPr id="39" name="Groupe 38">
            <a:extLst>
              <a:ext uri="{FF2B5EF4-FFF2-40B4-BE49-F238E27FC236}">
                <a16:creationId xmlns:a16="http://schemas.microsoft.com/office/drawing/2014/main" id="{60136A3C-4735-124E-9B45-2F349C351D80}"/>
              </a:ext>
            </a:extLst>
          </p:cNvPr>
          <p:cNvGrpSpPr/>
          <p:nvPr/>
        </p:nvGrpSpPr>
        <p:grpSpPr>
          <a:xfrm>
            <a:off x="8523718" y="4506784"/>
            <a:ext cx="1074345" cy="348986"/>
            <a:chOff x="8024634" y="4347906"/>
            <a:chExt cx="1074345" cy="348986"/>
          </a:xfrm>
        </p:grpSpPr>
        <p:sp>
          <p:nvSpPr>
            <p:cNvPr id="40" name="Flèche vers le bas 39">
              <a:extLst>
                <a:ext uri="{FF2B5EF4-FFF2-40B4-BE49-F238E27FC236}">
                  <a16:creationId xmlns:a16="http://schemas.microsoft.com/office/drawing/2014/main" id="{809024B1-1C97-CA49-9A56-344F914B0697}"/>
                </a:ext>
              </a:extLst>
            </p:cNvPr>
            <p:cNvSpPr/>
            <p:nvPr/>
          </p:nvSpPr>
          <p:spPr>
            <a:xfrm rot="5400000">
              <a:off x="8364828" y="4007712"/>
              <a:ext cx="348986" cy="1029373"/>
            </a:xfrm>
            <a:prstGeom prst="down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CC6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ZoneTexte 40">
              <a:extLst>
                <a:ext uri="{FF2B5EF4-FFF2-40B4-BE49-F238E27FC236}">
                  <a16:creationId xmlns:a16="http://schemas.microsoft.com/office/drawing/2014/main" id="{CA04E206-D413-EE4E-A6F3-F43509945E96}"/>
                </a:ext>
              </a:extLst>
            </p:cNvPr>
            <p:cNvSpPr txBox="1"/>
            <p:nvPr/>
          </p:nvSpPr>
          <p:spPr>
            <a:xfrm>
              <a:off x="8183344" y="4399288"/>
              <a:ext cx="9156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000" dirty="0">
                  <a:solidFill>
                    <a:srgbClr val="C00000"/>
                  </a:solidFill>
                </a:rPr>
                <a:t>Bad </a:t>
              </a:r>
              <a:r>
                <a:rPr lang="fr-FR" sz="1000" dirty="0" err="1">
                  <a:solidFill>
                    <a:srgbClr val="C00000"/>
                  </a:solidFill>
                </a:rPr>
                <a:t>prognosis</a:t>
              </a:r>
              <a:endParaRPr lang="fr-FR" sz="1000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03D821E9-EE31-624A-A245-A436AF435CF1}"/>
              </a:ext>
            </a:extLst>
          </p:cNvPr>
          <p:cNvGrpSpPr/>
          <p:nvPr/>
        </p:nvGrpSpPr>
        <p:grpSpPr>
          <a:xfrm>
            <a:off x="9629962" y="4506782"/>
            <a:ext cx="1074344" cy="348986"/>
            <a:chOff x="9344175" y="4451297"/>
            <a:chExt cx="1074344" cy="348986"/>
          </a:xfrm>
        </p:grpSpPr>
        <p:sp>
          <p:nvSpPr>
            <p:cNvPr id="43" name="Flèche vers le bas 42">
              <a:extLst>
                <a:ext uri="{FF2B5EF4-FFF2-40B4-BE49-F238E27FC236}">
                  <a16:creationId xmlns:a16="http://schemas.microsoft.com/office/drawing/2014/main" id="{3A4DB9EA-CB0B-D343-8E15-38CE87AF3BCA}"/>
                </a:ext>
              </a:extLst>
            </p:cNvPr>
            <p:cNvSpPr/>
            <p:nvPr/>
          </p:nvSpPr>
          <p:spPr>
            <a:xfrm rot="16200000" flipH="1">
              <a:off x="9729340" y="4111103"/>
              <a:ext cx="348986" cy="1029373"/>
            </a:xfrm>
            <a:prstGeom prst="downArrow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FA0B9F89-DC93-C14F-AA6C-76C1D146A182}"/>
                </a:ext>
              </a:extLst>
            </p:cNvPr>
            <p:cNvSpPr txBox="1"/>
            <p:nvPr/>
          </p:nvSpPr>
          <p:spPr>
            <a:xfrm>
              <a:off x="9344175" y="4502679"/>
              <a:ext cx="99257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000" dirty="0" err="1">
                  <a:solidFill>
                    <a:schemeClr val="accent6">
                      <a:lumMod val="50000"/>
                    </a:schemeClr>
                  </a:solidFill>
                </a:rPr>
                <a:t>Goog</a:t>
              </a:r>
              <a:r>
                <a:rPr lang="fr-FR" sz="1000" dirty="0">
                  <a:solidFill>
                    <a:schemeClr val="accent6">
                      <a:lumMod val="50000"/>
                    </a:schemeClr>
                  </a:solidFill>
                </a:rPr>
                <a:t> </a:t>
              </a:r>
              <a:r>
                <a:rPr lang="fr-FR" sz="1000" dirty="0" err="1">
                  <a:solidFill>
                    <a:schemeClr val="accent6">
                      <a:lumMod val="50000"/>
                    </a:schemeClr>
                  </a:solidFill>
                </a:rPr>
                <a:t>prognosis</a:t>
              </a:r>
              <a:endParaRPr lang="fr-FR" sz="10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2F85C12-0BC4-A84C-A23C-421471B7C022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 err="1">
                <a:solidFill>
                  <a:schemeClr val="accent1">
                    <a:lumMod val="50000"/>
                  </a:schemeClr>
                </a:solidFill>
              </a:rPr>
              <a:t>Survival</a:t>
            </a:r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 analyses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76E40AA9-90EE-E844-B1F8-21904E6A3B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92" t="32845" r="-697" b="55950"/>
          <a:stretch/>
        </p:blipFill>
        <p:spPr>
          <a:xfrm>
            <a:off x="6480794" y="662882"/>
            <a:ext cx="680397" cy="573478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A6210C27-77C1-5E40-9374-07ABB5ED0D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300" y="5547689"/>
            <a:ext cx="2243152" cy="64633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18977A90-3835-F249-92AB-4C3CF8B8B9FD}"/>
              </a:ext>
            </a:extLst>
          </p:cNvPr>
          <p:cNvSpPr txBox="1"/>
          <p:nvPr/>
        </p:nvSpPr>
        <p:spPr>
          <a:xfrm>
            <a:off x="6534256" y="2576833"/>
            <a:ext cx="12538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err="1">
                <a:solidFill>
                  <a:srgbClr val="C00000"/>
                </a:solidFill>
              </a:rPr>
              <a:t>Stratified</a:t>
            </a:r>
            <a:r>
              <a:rPr lang="fr-FR" dirty="0">
                <a:solidFill>
                  <a:srgbClr val="C00000"/>
                </a:solidFill>
              </a:rPr>
              <a:t> </a:t>
            </a:r>
          </a:p>
          <a:p>
            <a:pPr algn="ctr"/>
            <a:r>
              <a:rPr lang="fr-FR" dirty="0" err="1">
                <a:solidFill>
                  <a:srgbClr val="C00000"/>
                </a:solidFill>
              </a:rPr>
              <a:t>epithelium</a:t>
            </a:r>
            <a:r>
              <a:rPr lang="fr-FR" dirty="0">
                <a:solidFill>
                  <a:srgbClr val="C00000"/>
                </a:solidFill>
              </a:rPr>
              <a:t> </a:t>
            </a:r>
          </a:p>
          <a:p>
            <a:pPr algn="ctr"/>
            <a:r>
              <a:rPr lang="fr-FR" dirty="0" err="1">
                <a:solidFill>
                  <a:srgbClr val="C00000"/>
                </a:solidFill>
              </a:rPr>
              <a:t>genes</a:t>
            </a:r>
            <a:endParaRPr lang="fr-FR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222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e 19">
            <a:extLst>
              <a:ext uri="{FF2B5EF4-FFF2-40B4-BE49-F238E27FC236}">
                <a16:creationId xmlns:a16="http://schemas.microsoft.com/office/drawing/2014/main" id="{CAB36CA3-881B-4645-A914-EAAE8C2757FC}"/>
              </a:ext>
            </a:extLst>
          </p:cNvPr>
          <p:cNvGrpSpPr/>
          <p:nvPr/>
        </p:nvGrpSpPr>
        <p:grpSpPr>
          <a:xfrm>
            <a:off x="2877222" y="3255675"/>
            <a:ext cx="1973286" cy="1599316"/>
            <a:chOff x="7891955" y="4757795"/>
            <a:chExt cx="1973286" cy="1599316"/>
          </a:xfrm>
        </p:grpSpPr>
        <p:pic>
          <p:nvPicPr>
            <p:cNvPr id="21" name="Image 20">
              <a:extLst>
                <a:ext uri="{FF2B5EF4-FFF2-40B4-BE49-F238E27FC236}">
                  <a16:creationId xmlns:a16="http://schemas.microsoft.com/office/drawing/2014/main" id="{897B9785-1CBC-2149-837D-6B3183E64A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062" t="24172" b="9419"/>
            <a:stretch/>
          </p:blipFill>
          <p:spPr>
            <a:xfrm>
              <a:off x="7891955" y="4757795"/>
              <a:ext cx="1973286" cy="1599316"/>
            </a:xfrm>
            <a:prstGeom prst="rect">
              <a:avLst/>
            </a:prstGeom>
          </p:spPr>
        </p:pic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90AB71EF-7E9D-8F4D-BD1E-63CE0D9AC370}"/>
                </a:ext>
              </a:extLst>
            </p:cNvPr>
            <p:cNvSpPr txBox="1"/>
            <p:nvPr/>
          </p:nvSpPr>
          <p:spPr>
            <a:xfrm>
              <a:off x="9065141" y="4896295"/>
              <a:ext cx="7088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ADGRF4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34CDE7D7-7831-E349-ACA2-C9F1EA9DF327}"/>
              </a:ext>
            </a:extLst>
          </p:cNvPr>
          <p:cNvGrpSpPr/>
          <p:nvPr/>
        </p:nvGrpSpPr>
        <p:grpSpPr>
          <a:xfrm>
            <a:off x="245435" y="1475552"/>
            <a:ext cx="2408274" cy="1644758"/>
            <a:chOff x="354421" y="372140"/>
            <a:chExt cx="2408274" cy="1644758"/>
          </a:xfrm>
        </p:grpSpPr>
        <p:pic>
          <p:nvPicPr>
            <p:cNvPr id="24" name="Image 23">
              <a:extLst>
                <a:ext uri="{FF2B5EF4-FFF2-40B4-BE49-F238E27FC236}">
                  <a16:creationId xmlns:a16="http://schemas.microsoft.com/office/drawing/2014/main" id="{CF2AA523-41C9-1146-A9EC-D2A3C55574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4172" b="7531"/>
            <a:stretch/>
          </p:blipFill>
          <p:spPr>
            <a:xfrm>
              <a:off x="354421" y="372140"/>
              <a:ext cx="2408274" cy="1644758"/>
            </a:xfrm>
            <a:prstGeom prst="rect">
              <a:avLst/>
            </a:prstGeom>
          </p:spPr>
        </p:pic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C12D4B18-BA68-764E-80D3-F7091E9BC3F3}"/>
                </a:ext>
              </a:extLst>
            </p:cNvPr>
            <p:cNvSpPr txBox="1"/>
            <p:nvPr/>
          </p:nvSpPr>
          <p:spPr>
            <a:xfrm>
              <a:off x="1923473" y="574157"/>
              <a:ext cx="7241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FAM83A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DB894524-5F34-0F48-B159-DD69EA0348D2}"/>
              </a:ext>
            </a:extLst>
          </p:cNvPr>
          <p:cNvGrpSpPr/>
          <p:nvPr/>
        </p:nvGrpSpPr>
        <p:grpSpPr>
          <a:xfrm>
            <a:off x="239780" y="4918789"/>
            <a:ext cx="2408274" cy="1814958"/>
            <a:chOff x="354421" y="4159990"/>
            <a:chExt cx="2408274" cy="1814958"/>
          </a:xfrm>
        </p:grpSpPr>
        <p:pic>
          <p:nvPicPr>
            <p:cNvPr id="29" name="Image 28">
              <a:extLst>
                <a:ext uri="{FF2B5EF4-FFF2-40B4-BE49-F238E27FC236}">
                  <a16:creationId xmlns:a16="http://schemas.microsoft.com/office/drawing/2014/main" id="{40C51A7E-1937-8F4A-9F36-FED2207019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4636"/>
            <a:stretch/>
          </p:blipFill>
          <p:spPr>
            <a:xfrm>
              <a:off x="354421" y="4159990"/>
              <a:ext cx="2408274" cy="1814958"/>
            </a:xfrm>
            <a:prstGeom prst="rect">
              <a:avLst/>
            </a:prstGeom>
          </p:spPr>
        </p:pic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23AC026-13EA-2140-AE19-E18314F86F7B}"/>
                </a:ext>
              </a:extLst>
            </p:cNvPr>
            <p:cNvSpPr txBox="1"/>
            <p:nvPr/>
          </p:nvSpPr>
          <p:spPr>
            <a:xfrm>
              <a:off x="2187607" y="4295555"/>
              <a:ext cx="5405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EPGN</a:t>
              </a:r>
            </a:p>
          </p:txBody>
        </p:sp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B13A58C2-67EB-DE47-84C0-4619587036BE}"/>
              </a:ext>
            </a:extLst>
          </p:cNvPr>
          <p:cNvGrpSpPr/>
          <p:nvPr/>
        </p:nvGrpSpPr>
        <p:grpSpPr>
          <a:xfrm>
            <a:off x="2878506" y="4934413"/>
            <a:ext cx="1971963" cy="1818941"/>
            <a:chOff x="10616093" y="4479747"/>
            <a:chExt cx="1971963" cy="1818941"/>
          </a:xfrm>
        </p:grpSpPr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2ECA08DC-33AD-B44A-82F2-ADBD6AE9F1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8117" t="24471"/>
            <a:stretch/>
          </p:blipFill>
          <p:spPr>
            <a:xfrm>
              <a:off x="10616093" y="4479747"/>
              <a:ext cx="1971963" cy="1818941"/>
            </a:xfrm>
            <a:prstGeom prst="rect">
              <a:avLst/>
            </a:prstGeom>
          </p:spPr>
        </p:pic>
        <p:sp>
          <p:nvSpPr>
            <p:cNvPr id="41" name="ZoneTexte 40">
              <a:extLst>
                <a:ext uri="{FF2B5EF4-FFF2-40B4-BE49-F238E27FC236}">
                  <a16:creationId xmlns:a16="http://schemas.microsoft.com/office/drawing/2014/main" id="{3AB2C6C5-9437-314E-8891-1AF57A20271B}"/>
                </a:ext>
              </a:extLst>
            </p:cNvPr>
            <p:cNvSpPr txBox="1"/>
            <p:nvPr/>
          </p:nvSpPr>
          <p:spPr>
            <a:xfrm>
              <a:off x="11864120" y="4619296"/>
              <a:ext cx="5887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KRT16</a:t>
              </a:r>
            </a:p>
          </p:txBody>
        </p:sp>
      </p:grp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8582EB4F-4657-B143-8BF8-392FC6470A4E}"/>
              </a:ext>
            </a:extLst>
          </p:cNvPr>
          <p:cNvGrpSpPr/>
          <p:nvPr/>
        </p:nvGrpSpPr>
        <p:grpSpPr>
          <a:xfrm>
            <a:off x="5069910" y="4930336"/>
            <a:ext cx="1978250" cy="1818940"/>
            <a:chOff x="7105241" y="4286885"/>
            <a:chExt cx="1978250" cy="1818940"/>
          </a:xfrm>
        </p:grpSpPr>
        <p:pic>
          <p:nvPicPr>
            <p:cNvPr id="43" name="Image 42">
              <a:extLst>
                <a:ext uri="{FF2B5EF4-FFF2-40B4-BE49-F238E27FC236}">
                  <a16:creationId xmlns:a16="http://schemas.microsoft.com/office/drawing/2014/main" id="{1F01A7CE-5CEA-4C42-84FE-55D336F988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7856" t="24471"/>
            <a:stretch/>
          </p:blipFill>
          <p:spPr>
            <a:xfrm>
              <a:off x="7105241" y="4286885"/>
              <a:ext cx="1978250" cy="1818940"/>
            </a:xfrm>
            <a:prstGeom prst="rect">
              <a:avLst/>
            </a:prstGeom>
          </p:spPr>
        </p:pic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07F875C6-66A4-B047-AE5F-5BE2FCD05671}"/>
                </a:ext>
              </a:extLst>
            </p:cNvPr>
            <p:cNvSpPr txBox="1"/>
            <p:nvPr/>
          </p:nvSpPr>
          <p:spPr>
            <a:xfrm>
              <a:off x="8233846" y="4405769"/>
              <a:ext cx="8082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SERPINB5</a:t>
              </a:r>
            </a:p>
          </p:txBody>
        </p: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4B08BB06-997F-B24A-BD73-4A729DD0FC4D}"/>
              </a:ext>
            </a:extLst>
          </p:cNvPr>
          <p:cNvGrpSpPr/>
          <p:nvPr/>
        </p:nvGrpSpPr>
        <p:grpSpPr>
          <a:xfrm>
            <a:off x="2870784" y="1485633"/>
            <a:ext cx="1979725" cy="1608449"/>
            <a:chOff x="8224029" y="4957432"/>
            <a:chExt cx="1979725" cy="1608449"/>
          </a:xfrm>
        </p:grpSpPr>
        <p:pic>
          <p:nvPicPr>
            <p:cNvPr id="46" name="Image 45">
              <a:extLst>
                <a:ext uri="{FF2B5EF4-FFF2-40B4-BE49-F238E27FC236}">
                  <a16:creationId xmlns:a16="http://schemas.microsoft.com/office/drawing/2014/main" id="{A654F719-6FBB-2046-8A78-7EBEEEDF13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7795" t="24636" b="8575"/>
            <a:stretch/>
          </p:blipFill>
          <p:spPr>
            <a:xfrm>
              <a:off x="8224029" y="4957432"/>
              <a:ext cx="1979725" cy="1608449"/>
            </a:xfrm>
            <a:prstGeom prst="rect">
              <a:avLst/>
            </a:prstGeom>
          </p:spPr>
        </p:pic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D8B3925F-C679-AF46-8957-85AEC0FAC87C}"/>
                </a:ext>
              </a:extLst>
            </p:cNvPr>
            <p:cNvSpPr txBox="1"/>
            <p:nvPr/>
          </p:nvSpPr>
          <p:spPr>
            <a:xfrm>
              <a:off x="9607753" y="5117754"/>
              <a:ext cx="5132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TNS4</a:t>
              </a:r>
            </a:p>
          </p:txBody>
        </p:sp>
      </p:grpSp>
      <p:grpSp>
        <p:nvGrpSpPr>
          <p:cNvPr id="48" name="Groupe 47">
            <a:extLst>
              <a:ext uri="{FF2B5EF4-FFF2-40B4-BE49-F238E27FC236}">
                <a16:creationId xmlns:a16="http://schemas.microsoft.com/office/drawing/2014/main" id="{CAE8D9FF-5539-E348-A494-DF3B813C84E3}"/>
              </a:ext>
            </a:extLst>
          </p:cNvPr>
          <p:cNvGrpSpPr/>
          <p:nvPr/>
        </p:nvGrpSpPr>
        <p:grpSpPr>
          <a:xfrm>
            <a:off x="245436" y="3253295"/>
            <a:ext cx="2408274" cy="1624012"/>
            <a:chOff x="354421" y="3596461"/>
            <a:chExt cx="2408274" cy="1624012"/>
          </a:xfrm>
        </p:grpSpPr>
        <p:pic>
          <p:nvPicPr>
            <p:cNvPr id="49" name="Image 48">
              <a:extLst>
                <a:ext uri="{FF2B5EF4-FFF2-40B4-BE49-F238E27FC236}">
                  <a16:creationId xmlns:a16="http://schemas.microsoft.com/office/drawing/2014/main" id="{8BEE76E7-4F36-8D46-9493-D3305D291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t="24172" b="8393"/>
            <a:stretch/>
          </p:blipFill>
          <p:spPr>
            <a:xfrm>
              <a:off x="354421" y="3596461"/>
              <a:ext cx="2408274" cy="1624012"/>
            </a:xfrm>
            <a:prstGeom prst="rect">
              <a:avLst/>
            </a:prstGeom>
          </p:spPr>
        </p:pic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3B72000A-E6F7-9941-ADBC-405226427B0C}"/>
                </a:ext>
              </a:extLst>
            </p:cNvPr>
            <p:cNvSpPr txBox="1"/>
            <p:nvPr/>
          </p:nvSpPr>
          <p:spPr>
            <a:xfrm>
              <a:off x="2180529" y="3732025"/>
              <a:ext cx="5309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DSG3</a:t>
              </a:r>
            </a:p>
          </p:txBody>
        </p:sp>
      </p:grpSp>
      <p:grpSp>
        <p:nvGrpSpPr>
          <p:cNvPr id="51" name="Groupe 50">
            <a:extLst>
              <a:ext uri="{FF2B5EF4-FFF2-40B4-BE49-F238E27FC236}">
                <a16:creationId xmlns:a16="http://schemas.microsoft.com/office/drawing/2014/main" id="{3C16025B-DEFA-3947-9D6A-5A5DEC79CAEE}"/>
              </a:ext>
            </a:extLst>
          </p:cNvPr>
          <p:cNvGrpSpPr/>
          <p:nvPr/>
        </p:nvGrpSpPr>
        <p:grpSpPr>
          <a:xfrm>
            <a:off x="5070459" y="1496351"/>
            <a:ext cx="1979726" cy="1597731"/>
            <a:chOff x="6173061" y="661600"/>
            <a:chExt cx="1979726" cy="1597731"/>
          </a:xfrm>
        </p:grpSpPr>
        <p:pic>
          <p:nvPicPr>
            <p:cNvPr id="52" name="Image 51">
              <a:extLst>
                <a:ext uri="{FF2B5EF4-FFF2-40B4-BE49-F238E27FC236}">
                  <a16:creationId xmlns:a16="http://schemas.microsoft.com/office/drawing/2014/main" id="{0A3A0C97-844F-CF42-BF81-A0CB37CB90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7795" t="24811" b="8845"/>
            <a:stretch/>
          </p:blipFill>
          <p:spPr>
            <a:xfrm>
              <a:off x="6173061" y="661600"/>
              <a:ext cx="1979726" cy="1597731"/>
            </a:xfrm>
            <a:prstGeom prst="rect">
              <a:avLst/>
            </a:prstGeom>
          </p:spPr>
        </p:pic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760D27CA-97D4-914F-87E3-E899F72541FE}"/>
                </a:ext>
              </a:extLst>
            </p:cNvPr>
            <p:cNvSpPr txBox="1"/>
            <p:nvPr/>
          </p:nvSpPr>
          <p:spPr>
            <a:xfrm>
              <a:off x="7501171" y="799823"/>
              <a:ext cx="60785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GPR87</a:t>
              </a:r>
            </a:p>
          </p:txBody>
        </p:sp>
      </p:grpSp>
      <p:grpSp>
        <p:nvGrpSpPr>
          <p:cNvPr id="54" name="Groupe 53">
            <a:extLst>
              <a:ext uri="{FF2B5EF4-FFF2-40B4-BE49-F238E27FC236}">
                <a16:creationId xmlns:a16="http://schemas.microsoft.com/office/drawing/2014/main" id="{52F963BD-8074-644F-B3BC-F25B77ADB417}"/>
              </a:ext>
            </a:extLst>
          </p:cNvPr>
          <p:cNvGrpSpPr/>
          <p:nvPr/>
        </p:nvGrpSpPr>
        <p:grpSpPr>
          <a:xfrm>
            <a:off x="5070459" y="3274904"/>
            <a:ext cx="1978250" cy="1595416"/>
            <a:chOff x="5673944" y="3359335"/>
            <a:chExt cx="1978250" cy="1595416"/>
          </a:xfrm>
        </p:grpSpPr>
        <p:pic>
          <p:nvPicPr>
            <p:cNvPr id="55" name="Image 54">
              <a:extLst>
                <a:ext uri="{FF2B5EF4-FFF2-40B4-BE49-F238E27FC236}">
                  <a16:creationId xmlns:a16="http://schemas.microsoft.com/office/drawing/2014/main" id="{030876AA-0292-584F-921B-A8A4EA36A5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17856" t="24812" b="8940"/>
            <a:stretch/>
          </p:blipFill>
          <p:spPr>
            <a:xfrm>
              <a:off x="5673944" y="3359335"/>
              <a:ext cx="1978250" cy="1595416"/>
            </a:xfrm>
            <a:prstGeom prst="rect">
              <a:avLst/>
            </a:prstGeom>
          </p:spPr>
        </p:pic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F71C0110-B27C-164E-AFFD-F79279D5DDB7}"/>
                </a:ext>
              </a:extLst>
            </p:cNvPr>
            <p:cNvSpPr txBox="1"/>
            <p:nvPr/>
          </p:nvSpPr>
          <p:spPr>
            <a:xfrm>
              <a:off x="6948650" y="3466771"/>
              <a:ext cx="60785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GPR78</a:t>
              </a:r>
            </a:p>
          </p:txBody>
        </p:sp>
      </p:grpSp>
      <p:pic>
        <p:nvPicPr>
          <p:cNvPr id="57" name="Image 56">
            <a:extLst>
              <a:ext uri="{FF2B5EF4-FFF2-40B4-BE49-F238E27FC236}">
                <a16:creationId xmlns:a16="http://schemas.microsoft.com/office/drawing/2014/main" id="{C4B66237-8733-8E45-8741-2DB336C26E4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12984" b="76918"/>
          <a:stretch/>
        </p:blipFill>
        <p:spPr>
          <a:xfrm>
            <a:off x="134022" y="956662"/>
            <a:ext cx="2743200" cy="277000"/>
          </a:xfrm>
          <a:prstGeom prst="rect">
            <a:avLst/>
          </a:prstGeom>
        </p:spPr>
      </p:pic>
      <p:grpSp>
        <p:nvGrpSpPr>
          <p:cNvPr id="69" name="Groupe 68">
            <a:extLst>
              <a:ext uri="{FF2B5EF4-FFF2-40B4-BE49-F238E27FC236}">
                <a16:creationId xmlns:a16="http://schemas.microsoft.com/office/drawing/2014/main" id="{AD91F19A-4725-9543-9150-8A7C5AFB12BF}"/>
              </a:ext>
            </a:extLst>
          </p:cNvPr>
          <p:cNvGrpSpPr/>
          <p:nvPr/>
        </p:nvGrpSpPr>
        <p:grpSpPr>
          <a:xfrm>
            <a:off x="7267601" y="4937897"/>
            <a:ext cx="1976145" cy="1818942"/>
            <a:chOff x="8237229" y="2093826"/>
            <a:chExt cx="1976145" cy="1818942"/>
          </a:xfrm>
        </p:grpSpPr>
        <p:pic>
          <p:nvPicPr>
            <p:cNvPr id="70" name="Image 69">
              <a:extLst>
                <a:ext uri="{FF2B5EF4-FFF2-40B4-BE49-F238E27FC236}">
                  <a16:creationId xmlns:a16="http://schemas.microsoft.com/office/drawing/2014/main" id="{3ECB10A8-248E-6E4E-A7C0-A264C58321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7944" t="24471"/>
            <a:stretch/>
          </p:blipFill>
          <p:spPr>
            <a:xfrm>
              <a:off x="8237229" y="2093826"/>
              <a:ext cx="1976145" cy="1818942"/>
            </a:xfrm>
            <a:prstGeom prst="rect">
              <a:avLst/>
            </a:prstGeom>
          </p:spPr>
        </p:pic>
        <p:sp>
          <p:nvSpPr>
            <p:cNvPr id="71" name="ZoneTexte 70">
              <a:extLst>
                <a:ext uri="{FF2B5EF4-FFF2-40B4-BE49-F238E27FC236}">
                  <a16:creationId xmlns:a16="http://schemas.microsoft.com/office/drawing/2014/main" id="{1B675EFC-9154-AA42-84D9-D583C9BDCF34}"/>
                </a:ext>
              </a:extLst>
            </p:cNvPr>
            <p:cNvSpPr txBox="1"/>
            <p:nvPr/>
          </p:nvSpPr>
          <p:spPr>
            <a:xfrm>
              <a:off x="9638674" y="2258079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GJB5</a:t>
              </a:r>
            </a:p>
          </p:txBody>
        </p:sp>
      </p:grpSp>
      <p:pic>
        <p:nvPicPr>
          <p:cNvPr id="8" name="Image 7">
            <a:extLst>
              <a:ext uri="{FF2B5EF4-FFF2-40B4-BE49-F238E27FC236}">
                <a16:creationId xmlns:a16="http://schemas.microsoft.com/office/drawing/2014/main" id="{A4C5C2C6-15A5-1B4F-93A4-BD5105D18E6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890391" y="1095162"/>
            <a:ext cx="3420214" cy="3444703"/>
          </a:xfrm>
          <a:prstGeom prst="rect">
            <a:avLst/>
          </a:prstGeom>
        </p:spPr>
      </p:pic>
      <p:grpSp>
        <p:nvGrpSpPr>
          <p:cNvPr id="106" name="Groupe 105">
            <a:extLst>
              <a:ext uri="{FF2B5EF4-FFF2-40B4-BE49-F238E27FC236}">
                <a16:creationId xmlns:a16="http://schemas.microsoft.com/office/drawing/2014/main" id="{C2707805-8A75-F342-A78F-584F2B3F93F4}"/>
              </a:ext>
            </a:extLst>
          </p:cNvPr>
          <p:cNvGrpSpPr/>
          <p:nvPr/>
        </p:nvGrpSpPr>
        <p:grpSpPr>
          <a:xfrm>
            <a:off x="8523718" y="4506784"/>
            <a:ext cx="1074345" cy="348986"/>
            <a:chOff x="8024634" y="4347906"/>
            <a:chExt cx="1074345" cy="348986"/>
          </a:xfrm>
        </p:grpSpPr>
        <p:sp>
          <p:nvSpPr>
            <p:cNvPr id="107" name="Flèche vers le bas 106">
              <a:extLst>
                <a:ext uri="{FF2B5EF4-FFF2-40B4-BE49-F238E27FC236}">
                  <a16:creationId xmlns:a16="http://schemas.microsoft.com/office/drawing/2014/main" id="{E88567E6-9B36-E54D-9078-5723BFF75532}"/>
                </a:ext>
              </a:extLst>
            </p:cNvPr>
            <p:cNvSpPr/>
            <p:nvPr/>
          </p:nvSpPr>
          <p:spPr>
            <a:xfrm rot="5400000">
              <a:off x="8364828" y="4007712"/>
              <a:ext cx="348986" cy="1029373"/>
            </a:xfrm>
            <a:prstGeom prst="down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CC6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ZoneTexte 107">
              <a:extLst>
                <a:ext uri="{FF2B5EF4-FFF2-40B4-BE49-F238E27FC236}">
                  <a16:creationId xmlns:a16="http://schemas.microsoft.com/office/drawing/2014/main" id="{47F39DEF-F40A-F747-AC96-F3021A0F51D5}"/>
                </a:ext>
              </a:extLst>
            </p:cNvPr>
            <p:cNvSpPr txBox="1"/>
            <p:nvPr/>
          </p:nvSpPr>
          <p:spPr>
            <a:xfrm>
              <a:off x="8183344" y="4399288"/>
              <a:ext cx="9156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000" dirty="0">
                  <a:solidFill>
                    <a:srgbClr val="C00000"/>
                  </a:solidFill>
                </a:rPr>
                <a:t>Bad </a:t>
              </a:r>
              <a:r>
                <a:rPr lang="fr-FR" sz="1000" dirty="0" err="1">
                  <a:solidFill>
                    <a:srgbClr val="C00000"/>
                  </a:solidFill>
                </a:rPr>
                <a:t>prognosis</a:t>
              </a:r>
              <a:endParaRPr lang="fr-FR" sz="1000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09" name="Groupe 108">
            <a:extLst>
              <a:ext uri="{FF2B5EF4-FFF2-40B4-BE49-F238E27FC236}">
                <a16:creationId xmlns:a16="http://schemas.microsoft.com/office/drawing/2014/main" id="{5C05E7A0-B8C8-394C-B5D1-246150A70F9C}"/>
              </a:ext>
            </a:extLst>
          </p:cNvPr>
          <p:cNvGrpSpPr/>
          <p:nvPr/>
        </p:nvGrpSpPr>
        <p:grpSpPr>
          <a:xfrm>
            <a:off x="9629962" y="4506782"/>
            <a:ext cx="1074344" cy="348986"/>
            <a:chOff x="9344175" y="4451297"/>
            <a:chExt cx="1074344" cy="348986"/>
          </a:xfrm>
        </p:grpSpPr>
        <p:sp>
          <p:nvSpPr>
            <p:cNvPr id="110" name="Flèche vers le bas 109">
              <a:extLst>
                <a:ext uri="{FF2B5EF4-FFF2-40B4-BE49-F238E27FC236}">
                  <a16:creationId xmlns:a16="http://schemas.microsoft.com/office/drawing/2014/main" id="{9736842A-2ACF-BA44-9679-5EA2C32821C4}"/>
                </a:ext>
              </a:extLst>
            </p:cNvPr>
            <p:cNvSpPr/>
            <p:nvPr/>
          </p:nvSpPr>
          <p:spPr>
            <a:xfrm rot="16200000" flipH="1">
              <a:off x="9729340" y="4111103"/>
              <a:ext cx="348986" cy="1029373"/>
            </a:xfrm>
            <a:prstGeom prst="downArrow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1" name="ZoneTexte 110">
              <a:extLst>
                <a:ext uri="{FF2B5EF4-FFF2-40B4-BE49-F238E27FC236}">
                  <a16:creationId xmlns:a16="http://schemas.microsoft.com/office/drawing/2014/main" id="{6CF7EB1A-1283-1A4C-BB5E-5831CA3A2925}"/>
                </a:ext>
              </a:extLst>
            </p:cNvPr>
            <p:cNvSpPr txBox="1"/>
            <p:nvPr/>
          </p:nvSpPr>
          <p:spPr>
            <a:xfrm>
              <a:off x="9344175" y="4502679"/>
              <a:ext cx="99257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000" dirty="0" err="1">
                  <a:solidFill>
                    <a:schemeClr val="accent6">
                      <a:lumMod val="50000"/>
                    </a:schemeClr>
                  </a:solidFill>
                </a:rPr>
                <a:t>Goog</a:t>
              </a:r>
              <a:r>
                <a:rPr lang="fr-FR" sz="1000" dirty="0">
                  <a:solidFill>
                    <a:schemeClr val="accent6">
                      <a:lumMod val="50000"/>
                    </a:schemeClr>
                  </a:solidFill>
                </a:rPr>
                <a:t> </a:t>
              </a:r>
              <a:r>
                <a:rPr lang="fr-FR" sz="1000" dirty="0" err="1">
                  <a:solidFill>
                    <a:schemeClr val="accent6">
                      <a:lumMod val="50000"/>
                    </a:schemeClr>
                  </a:solidFill>
                </a:rPr>
                <a:t>prognosis</a:t>
              </a:r>
              <a:endParaRPr lang="fr-FR" sz="10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B2F85C12-0BC4-A84C-A23C-421471B7C022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 err="1">
                <a:solidFill>
                  <a:schemeClr val="accent1">
                    <a:lumMod val="50000"/>
                  </a:schemeClr>
                </a:solidFill>
              </a:rPr>
              <a:t>Survival</a:t>
            </a:r>
            <a:r>
              <a:rPr lang="fr-FR" sz="2800" b="1">
                <a:solidFill>
                  <a:schemeClr val="accent1">
                    <a:lumMod val="50000"/>
                  </a:schemeClr>
                </a:solidFill>
              </a:rPr>
              <a:t> analyses</a:t>
            </a:r>
            <a:endParaRPr lang="fr-FR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335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e 19">
            <a:extLst>
              <a:ext uri="{FF2B5EF4-FFF2-40B4-BE49-F238E27FC236}">
                <a16:creationId xmlns:a16="http://schemas.microsoft.com/office/drawing/2014/main" id="{CAB36CA3-881B-4645-A914-EAAE8C2757FC}"/>
              </a:ext>
            </a:extLst>
          </p:cNvPr>
          <p:cNvGrpSpPr/>
          <p:nvPr/>
        </p:nvGrpSpPr>
        <p:grpSpPr>
          <a:xfrm>
            <a:off x="2877222" y="3255675"/>
            <a:ext cx="1973286" cy="1599316"/>
            <a:chOff x="7891955" y="4757795"/>
            <a:chExt cx="1973286" cy="1599316"/>
          </a:xfrm>
        </p:grpSpPr>
        <p:pic>
          <p:nvPicPr>
            <p:cNvPr id="21" name="Image 20">
              <a:extLst>
                <a:ext uri="{FF2B5EF4-FFF2-40B4-BE49-F238E27FC236}">
                  <a16:creationId xmlns:a16="http://schemas.microsoft.com/office/drawing/2014/main" id="{897B9785-1CBC-2149-837D-6B3183E64A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062" t="24172" b="9419"/>
            <a:stretch/>
          </p:blipFill>
          <p:spPr>
            <a:xfrm>
              <a:off x="7891955" y="4757795"/>
              <a:ext cx="1973286" cy="1599316"/>
            </a:xfrm>
            <a:prstGeom prst="rect">
              <a:avLst/>
            </a:prstGeom>
          </p:spPr>
        </p:pic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90AB71EF-7E9D-8F4D-BD1E-63CE0D9AC370}"/>
                </a:ext>
              </a:extLst>
            </p:cNvPr>
            <p:cNvSpPr txBox="1"/>
            <p:nvPr/>
          </p:nvSpPr>
          <p:spPr>
            <a:xfrm>
              <a:off x="9065141" y="4896295"/>
              <a:ext cx="7088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ADGRF4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34CDE7D7-7831-E349-ACA2-C9F1EA9DF327}"/>
              </a:ext>
            </a:extLst>
          </p:cNvPr>
          <p:cNvGrpSpPr/>
          <p:nvPr/>
        </p:nvGrpSpPr>
        <p:grpSpPr>
          <a:xfrm>
            <a:off x="245435" y="1475552"/>
            <a:ext cx="2408274" cy="1644758"/>
            <a:chOff x="354421" y="372140"/>
            <a:chExt cx="2408274" cy="1644758"/>
          </a:xfrm>
        </p:grpSpPr>
        <p:pic>
          <p:nvPicPr>
            <p:cNvPr id="24" name="Image 23">
              <a:extLst>
                <a:ext uri="{FF2B5EF4-FFF2-40B4-BE49-F238E27FC236}">
                  <a16:creationId xmlns:a16="http://schemas.microsoft.com/office/drawing/2014/main" id="{CF2AA523-41C9-1146-A9EC-D2A3C55574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4172" b="7531"/>
            <a:stretch/>
          </p:blipFill>
          <p:spPr>
            <a:xfrm>
              <a:off x="354421" y="372140"/>
              <a:ext cx="2408274" cy="1644758"/>
            </a:xfrm>
            <a:prstGeom prst="rect">
              <a:avLst/>
            </a:prstGeom>
          </p:spPr>
        </p:pic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C12D4B18-BA68-764E-80D3-F7091E9BC3F3}"/>
                </a:ext>
              </a:extLst>
            </p:cNvPr>
            <p:cNvSpPr txBox="1"/>
            <p:nvPr/>
          </p:nvSpPr>
          <p:spPr>
            <a:xfrm>
              <a:off x="1923473" y="574157"/>
              <a:ext cx="7241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FAM83A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DB894524-5F34-0F48-B159-DD69EA0348D2}"/>
              </a:ext>
            </a:extLst>
          </p:cNvPr>
          <p:cNvGrpSpPr/>
          <p:nvPr/>
        </p:nvGrpSpPr>
        <p:grpSpPr>
          <a:xfrm>
            <a:off x="239780" y="4918789"/>
            <a:ext cx="2408274" cy="1814958"/>
            <a:chOff x="354421" y="4159990"/>
            <a:chExt cx="2408274" cy="1814958"/>
          </a:xfrm>
        </p:grpSpPr>
        <p:pic>
          <p:nvPicPr>
            <p:cNvPr id="29" name="Image 28">
              <a:extLst>
                <a:ext uri="{FF2B5EF4-FFF2-40B4-BE49-F238E27FC236}">
                  <a16:creationId xmlns:a16="http://schemas.microsoft.com/office/drawing/2014/main" id="{40C51A7E-1937-8F4A-9F36-FED2207019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4636"/>
            <a:stretch/>
          </p:blipFill>
          <p:spPr>
            <a:xfrm>
              <a:off x="354421" y="4159990"/>
              <a:ext cx="2408274" cy="1814958"/>
            </a:xfrm>
            <a:prstGeom prst="rect">
              <a:avLst/>
            </a:prstGeom>
          </p:spPr>
        </p:pic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23AC026-13EA-2140-AE19-E18314F86F7B}"/>
                </a:ext>
              </a:extLst>
            </p:cNvPr>
            <p:cNvSpPr txBox="1"/>
            <p:nvPr/>
          </p:nvSpPr>
          <p:spPr>
            <a:xfrm>
              <a:off x="2187607" y="4295555"/>
              <a:ext cx="5405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EPGN</a:t>
              </a:r>
            </a:p>
          </p:txBody>
        </p:sp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B13A58C2-67EB-DE47-84C0-4619587036BE}"/>
              </a:ext>
            </a:extLst>
          </p:cNvPr>
          <p:cNvGrpSpPr/>
          <p:nvPr/>
        </p:nvGrpSpPr>
        <p:grpSpPr>
          <a:xfrm>
            <a:off x="2878506" y="4934413"/>
            <a:ext cx="1971963" cy="1818941"/>
            <a:chOff x="10616093" y="4479747"/>
            <a:chExt cx="1971963" cy="1818941"/>
          </a:xfrm>
        </p:grpSpPr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2ECA08DC-33AD-B44A-82F2-ADBD6AE9F1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8117" t="24471"/>
            <a:stretch/>
          </p:blipFill>
          <p:spPr>
            <a:xfrm>
              <a:off x="10616093" y="4479747"/>
              <a:ext cx="1971963" cy="1818941"/>
            </a:xfrm>
            <a:prstGeom prst="rect">
              <a:avLst/>
            </a:prstGeom>
          </p:spPr>
        </p:pic>
        <p:sp>
          <p:nvSpPr>
            <p:cNvPr id="41" name="ZoneTexte 40">
              <a:extLst>
                <a:ext uri="{FF2B5EF4-FFF2-40B4-BE49-F238E27FC236}">
                  <a16:creationId xmlns:a16="http://schemas.microsoft.com/office/drawing/2014/main" id="{3AB2C6C5-9437-314E-8891-1AF57A20271B}"/>
                </a:ext>
              </a:extLst>
            </p:cNvPr>
            <p:cNvSpPr txBox="1"/>
            <p:nvPr/>
          </p:nvSpPr>
          <p:spPr>
            <a:xfrm>
              <a:off x="11864120" y="4619296"/>
              <a:ext cx="5887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KRT16</a:t>
              </a:r>
            </a:p>
          </p:txBody>
        </p:sp>
      </p:grp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8582EB4F-4657-B143-8BF8-392FC6470A4E}"/>
              </a:ext>
            </a:extLst>
          </p:cNvPr>
          <p:cNvGrpSpPr/>
          <p:nvPr/>
        </p:nvGrpSpPr>
        <p:grpSpPr>
          <a:xfrm>
            <a:off x="5069910" y="4930336"/>
            <a:ext cx="1978250" cy="1818940"/>
            <a:chOff x="7105241" y="4286885"/>
            <a:chExt cx="1978250" cy="1818940"/>
          </a:xfrm>
        </p:grpSpPr>
        <p:pic>
          <p:nvPicPr>
            <p:cNvPr id="43" name="Image 42">
              <a:extLst>
                <a:ext uri="{FF2B5EF4-FFF2-40B4-BE49-F238E27FC236}">
                  <a16:creationId xmlns:a16="http://schemas.microsoft.com/office/drawing/2014/main" id="{1F01A7CE-5CEA-4C42-84FE-55D336F988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7856" t="24471"/>
            <a:stretch/>
          </p:blipFill>
          <p:spPr>
            <a:xfrm>
              <a:off x="7105241" y="4286885"/>
              <a:ext cx="1978250" cy="1818940"/>
            </a:xfrm>
            <a:prstGeom prst="rect">
              <a:avLst/>
            </a:prstGeom>
          </p:spPr>
        </p:pic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07F875C6-66A4-B047-AE5F-5BE2FCD05671}"/>
                </a:ext>
              </a:extLst>
            </p:cNvPr>
            <p:cNvSpPr txBox="1"/>
            <p:nvPr/>
          </p:nvSpPr>
          <p:spPr>
            <a:xfrm>
              <a:off x="8233846" y="4405769"/>
              <a:ext cx="8082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SERPINB5</a:t>
              </a:r>
            </a:p>
          </p:txBody>
        </p: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4B08BB06-997F-B24A-BD73-4A729DD0FC4D}"/>
              </a:ext>
            </a:extLst>
          </p:cNvPr>
          <p:cNvGrpSpPr/>
          <p:nvPr/>
        </p:nvGrpSpPr>
        <p:grpSpPr>
          <a:xfrm>
            <a:off x="2870784" y="1485633"/>
            <a:ext cx="1979725" cy="1608449"/>
            <a:chOff x="8224029" y="4957432"/>
            <a:chExt cx="1979725" cy="1608449"/>
          </a:xfrm>
        </p:grpSpPr>
        <p:pic>
          <p:nvPicPr>
            <p:cNvPr id="46" name="Image 45">
              <a:extLst>
                <a:ext uri="{FF2B5EF4-FFF2-40B4-BE49-F238E27FC236}">
                  <a16:creationId xmlns:a16="http://schemas.microsoft.com/office/drawing/2014/main" id="{A654F719-6FBB-2046-8A78-7EBEEEDF13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7795" t="24636" b="8575"/>
            <a:stretch/>
          </p:blipFill>
          <p:spPr>
            <a:xfrm>
              <a:off x="8224029" y="4957432"/>
              <a:ext cx="1979725" cy="1608449"/>
            </a:xfrm>
            <a:prstGeom prst="rect">
              <a:avLst/>
            </a:prstGeom>
          </p:spPr>
        </p:pic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D8B3925F-C679-AF46-8957-85AEC0FAC87C}"/>
                </a:ext>
              </a:extLst>
            </p:cNvPr>
            <p:cNvSpPr txBox="1"/>
            <p:nvPr/>
          </p:nvSpPr>
          <p:spPr>
            <a:xfrm>
              <a:off x="9607753" y="5117754"/>
              <a:ext cx="5132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TNS4</a:t>
              </a:r>
            </a:p>
          </p:txBody>
        </p:sp>
      </p:grpSp>
      <p:grpSp>
        <p:nvGrpSpPr>
          <p:cNvPr id="48" name="Groupe 47">
            <a:extLst>
              <a:ext uri="{FF2B5EF4-FFF2-40B4-BE49-F238E27FC236}">
                <a16:creationId xmlns:a16="http://schemas.microsoft.com/office/drawing/2014/main" id="{CAE8D9FF-5539-E348-A494-DF3B813C84E3}"/>
              </a:ext>
            </a:extLst>
          </p:cNvPr>
          <p:cNvGrpSpPr/>
          <p:nvPr/>
        </p:nvGrpSpPr>
        <p:grpSpPr>
          <a:xfrm>
            <a:off x="245436" y="3253295"/>
            <a:ext cx="2408274" cy="1624012"/>
            <a:chOff x="354421" y="3596461"/>
            <a:chExt cx="2408274" cy="1624012"/>
          </a:xfrm>
        </p:grpSpPr>
        <p:pic>
          <p:nvPicPr>
            <p:cNvPr id="49" name="Image 48">
              <a:extLst>
                <a:ext uri="{FF2B5EF4-FFF2-40B4-BE49-F238E27FC236}">
                  <a16:creationId xmlns:a16="http://schemas.microsoft.com/office/drawing/2014/main" id="{8BEE76E7-4F36-8D46-9493-D3305D291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t="24172" b="8393"/>
            <a:stretch/>
          </p:blipFill>
          <p:spPr>
            <a:xfrm>
              <a:off x="354421" y="3596461"/>
              <a:ext cx="2408274" cy="1624012"/>
            </a:xfrm>
            <a:prstGeom prst="rect">
              <a:avLst/>
            </a:prstGeom>
          </p:spPr>
        </p:pic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3B72000A-E6F7-9941-ADBC-405226427B0C}"/>
                </a:ext>
              </a:extLst>
            </p:cNvPr>
            <p:cNvSpPr txBox="1"/>
            <p:nvPr/>
          </p:nvSpPr>
          <p:spPr>
            <a:xfrm>
              <a:off x="2180529" y="3732025"/>
              <a:ext cx="5309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DSG3</a:t>
              </a:r>
            </a:p>
          </p:txBody>
        </p:sp>
      </p:grpSp>
      <p:grpSp>
        <p:nvGrpSpPr>
          <p:cNvPr id="51" name="Groupe 50">
            <a:extLst>
              <a:ext uri="{FF2B5EF4-FFF2-40B4-BE49-F238E27FC236}">
                <a16:creationId xmlns:a16="http://schemas.microsoft.com/office/drawing/2014/main" id="{3C16025B-DEFA-3947-9D6A-5A5DEC79CAEE}"/>
              </a:ext>
            </a:extLst>
          </p:cNvPr>
          <p:cNvGrpSpPr/>
          <p:nvPr/>
        </p:nvGrpSpPr>
        <p:grpSpPr>
          <a:xfrm>
            <a:off x="5070459" y="1496351"/>
            <a:ext cx="1979726" cy="1597731"/>
            <a:chOff x="6173061" y="661600"/>
            <a:chExt cx="1979726" cy="1597731"/>
          </a:xfrm>
        </p:grpSpPr>
        <p:pic>
          <p:nvPicPr>
            <p:cNvPr id="52" name="Image 51">
              <a:extLst>
                <a:ext uri="{FF2B5EF4-FFF2-40B4-BE49-F238E27FC236}">
                  <a16:creationId xmlns:a16="http://schemas.microsoft.com/office/drawing/2014/main" id="{0A3A0C97-844F-CF42-BF81-A0CB37CB90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7795" t="24811" b="8845"/>
            <a:stretch/>
          </p:blipFill>
          <p:spPr>
            <a:xfrm>
              <a:off x="6173061" y="661600"/>
              <a:ext cx="1979726" cy="1597731"/>
            </a:xfrm>
            <a:prstGeom prst="rect">
              <a:avLst/>
            </a:prstGeom>
          </p:spPr>
        </p:pic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760D27CA-97D4-914F-87E3-E899F72541FE}"/>
                </a:ext>
              </a:extLst>
            </p:cNvPr>
            <p:cNvSpPr txBox="1"/>
            <p:nvPr/>
          </p:nvSpPr>
          <p:spPr>
            <a:xfrm>
              <a:off x="7501171" y="799823"/>
              <a:ext cx="60785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GPR87</a:t>
              </a:r>
            </a:p>
          </p:txBody>
        </p:sp>
      </p:grpSp>
      <p:grpSp>
        <p:nvGrpSpPr>
          <p:cNvPr id="54" name="Groupe 53">
            <a:extLst>
              <a:ext uri="{FF2B5EF4-FFF2-40B4-BE49-F238E27FC236}">
                <a16:creationId xmlns:a16="http://schemas.microsoft.com/office/drawing/2014/main" id="{52F963BD-8074-644F-B3BC-F25B77ADB417}"/>
              </a:ext>
            </a:extLst>
          </p:cNvPr>
          <p:cNvGrpSpPr/>
          <p:nvPr/>
        </p:nvGrpSpPr>
        <p:grpSpPr>
          <a:xfrm>
            <a:off x="5070459" y="3274904"/>
            <a:ext cx="1978250" cy="1595416"/>
            <a:chOff x="5673944" y="3359335"/>
            <a:chExt cx="1978250" cy="1595416"/>
          </a:xfrm>
        </p:grpSpPr>
        <p:pic>
          <p:nvPicPr>
            <p:cNvPr id="55" name="Image 54">
              <a:extLst>
                <a:ext uri="{FF2B5EF4-FFF2-40B4-BE49-F238E27FC236}">
                  <a16:creationId xmlns:a16="http://schemas.microsoft.com/office/drawing/2014/main" id="{030876AA-0292-584F-921B-A8A4EA36A5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17856" t="24812" b="8940"/>
            <a:stretch/>
          </p:blipFill>
          <p:spPr>
            <a:xfrm>
              <a:off x="5673944" y="3359335"/>
              <a:ext cx="1978250" cy="1595416"/>
            </a:xfrm>
            <a:prstGeom prst="rect">
              <a:avLst/>
            </a:prstGeom>
          </p:spPr>
        </p:pic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F71C0110-B27C-164E-AFFD-F79279D5DDB7}"/>
                </a:ext>
              </a:extLst>
            </p:cNvPr>
            <p:cNvSpPr txBox="1"/>
            <p:nvPr/>
          </p:nvSpPr>
          <p:spPr>
            <a:xfrm>
              <a:off x="6948650" y="3466771"/>
              <a:ext cx="60785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GPR78</a:t>
              </a:r>
            </a:p>
          </p:txBody>
        </p:sp>
      </p:grpSp>
      <p:pic>
        <p:nvPicPr>
          <p:cNvPr id="57" name="Image 56">
            <a:extLst>
              <a:ext uri="{FF2B5EF4-FFF2-40B4-BE49-F238E27FC236}">
                <a16:creationId xmlns:a16="http://schemas.microsoft.com/office/drawing/2014/main" id="{C4B66237-8733-8E45-8741-2DB336C26E4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12984" b="76918"/>
          <a:stretch/>
        </p:blipFill>
        <p:spPr>
          <a:xfrm>
            <a:off x="134022" y="956662"/>
            <a:ext cx="2743200" cy="277000"/>
          </a:xfrm>
          <a:prstGeom prst="rect">
            <a:avLst/>
          </a:prstGeom>
        </p:spPr>
      </p:pic>
      <p:grpSp>
        <p:nvGrpSpPr>
          <p:cNvPr id="69" name="Groupe 68">
            <a:extLst>
              <a:ext uri="{FF2B5EF4-FFF2-40B4-BE49-F238E27FC236}">
                <a16:creationId xmlns:a16="http://schemas.microsoft.com/office/drawing/2014/main" id="{AD91F19A-4725-9543-9150-8A7C5AFB12BF}"/>
              </a:ext>
            </a:extLst>
          </p:cNvPr>
          <p:cNvGrpSpPr/>
          <p:nvPr/>
        </p:nvGrpSpPr>
        <p:grpSpPr>
          <a:xfrm>
            <a:off x="7267601" y="4937897"/>
            <a:ext cx="1976145" cy="1818942"/>
            <a:chOff x="8237229" y="2093826"/>
            <a:chExt cx="1976145" cy="1818942"/>
          </a:xfrm>
        </p:grpSpPr>
        <p:pic>
          <p:nvPicPr>
            <p:cNvPr id="70" name="Image 69">
              <a:extLst>
                <a:ext uri="{FF2B5EF4-FFF2-40B4-BE49-F238E27FC236}">
                  <a16:creationId xmlns:a16="http://schemas.microsoft.com/office/drawing/2014/main" id="{3ECB10A8-248E-6E4E-A7C0-A264C58321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7944" t="24471"/>
            <a:stretch/>
          </p:blipFill>
          <p:spPr>
            <a:xfrm>
              <a:off x="8237229" y="2093826"/>
              <a:ext cx="1976145" cy="1818942"/>
            </a:xfrm>
            <a:prstGeom prst="rect">
              <a:avLst/>
            </a:prstGeom>
          </p:spPr>
        </p:pic>
        <p:sp>
          <p:nvSpPr>
            <p:cNvPr id="71" name="ZoneTexte 70">
              <a:extLst>
                <a:ext uri="{FF2B5EF4-FFF2-40B4-BE49-F238E27FC236}">
                  <a16:creationId xmlns:a16="http://schemas.microsoft.com/office/drawing/2014/main" id="{1B675EFC-9154-AA42-84D9-D583C9BDCF34}"/>
                </a:ext>
              </a:extLst>
            </p:cNvPr>
            <p:cNvSpPr txBox="1"/>
            <p:nvPr/>
          </p:nvSpPr>
          <p:spPr>
            <a:xfrm>
              <a:off x="9638674" y="2258079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GJB5</a:t>
              </a:r>
            </a:p>
          </p:txBody>
        </p:sp>
      </p:grpSp>
      <p:grpSp>
        <p:nvGrpSpPr>
          <p:cNvPr id="58" name="Groupe 57">
            <a:extLst>
              <a:ext uri="{FF2B5EF4-FFF2-40B4-BE49-F238E27FC236}">
                <a16:creationId xmlns:a16="http://schemas.microsoft.com/office/drawing/2014/main" id="{445B63CF-6D88-2147-8655-D33989DA2DEF}"/>
              </a:ext>
            </a:extLst>
          </p:cNvPr>
          <p:cNvGrpSpPr/>
          <p:nvPr/>
        </p:nvGrpSpPr>
        <p:grpSpPr>
          <a:xfrm>
            <a:off x="9314778" y="4539266"/>
            <a:ext cx="903090" cy="300588"/>
            <a:chOff x="7468212" y="5590491"/>
            <a:chExt cx="1066864" cy="348986"/>
          </a:xfrm>
        </p:grpSpPr>
        <p:sp>
          <p:nvSpPr>
            <p:cNvPr id="59" name="Flèche vers le bas 58">
              <a:extLst>
                <a:ext uri="{FF2B5EF4-FFF2-40B4-BE49-F238E27FC236}">
                  <a16:creationId xmlns:a16="http://schemas.microsoft.com/office/drawing/2014/main" id="{752FD410-7D4F-A44A-9C00-1C5FEF4082D8}"/>
                </a:ext>
              </a:extLst>
            </p:cNvPr>
            <p:cNvSpPr/>
            <p:nvPr/>
          </p:nvSpPr>
          <p:spPr>
            <a:xfrm rot="16200000" flipH="1">
              <a:off x="7845897" y="5250297"/>
              <a:ext cx="348986" cy="1029373"/>
            </a:xfrm>
            <a:prstGeom prst="down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CC6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800"/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B7A12714-40AB-B546-BDE5-2B8D24D5A09C}"/>
                </a:ext>
              </a:extLst>
            </p:cNvPr>
            <p:cNvSpPr txBox="1"/>
            <p:nvPr/>
          </p:nvSpPr>
          <p:spPr>
            <a:xfrm>
              <a:off x="7468212" y="5641874"/>
              <a:ext cx="913146" cy="250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800" dirty="0">
                  <a:solidFill>
                    <a:srgbClr val="C00000"/>
                  </a:solidFill>
                </a:rPr>
                <a:t>Bad </a:t>
              </a:r>
              <a:r>
                <a:rPr lang="fr-FR" sz="800" dirty="0" err="1">
                  <a:solidFill>
                    <a:srgbClr val="C00000"/>
                  </a:solidFill>
                </a:rPr>
                <a:t>prognosis</a:t>
              </a:r>
              <a:endParaRPr lang="fr-FR" sz="800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61" name="Groupe 60">
            <a:extLst>
              <a:ext uri="{FF2B5EF4-FFF2-40B4-BE49-F238E27FC236}">
                <a16:creationId xmlns:a16="http://schemas.microsoft.com/office/drawing/2014/main" id="{A153FEB7-0F12-C740-9E8F-EA161F72DFA4}"/>
              </a:ext>
            </a:extLst>
          </p:cNvPr>
          <p:cNvGrpSpPr/>
          <p:nvPr/>
        </p:nvGrpSpPr>
        <p:grpSpPr>
          <a:xfrm>
            <a:off x="8392100" y="4539265"/>
            <a:ext cx="881307" cy="300588"/>
            <a:chOff x="7490560" y="6055016"/>
            <a:chExt cx="1041131" cy="348986"/>
          </a:xfrm>
        </p:grpSpPr>
        <p:sp>
          <p:nvSpPr>
            <p:cNvPr id="62" name="Flèche vers le bas 61">
              <a:extLst>
                <a:ext uri="{FF2B5EF4-FFF2-40B4-BE49-F238E27FC236}">
                  <a16:creationId xmlns:a16="http://schemas.microsoft.com/office/drawing/2014/main" id="{75E006C4-F283-9049-B302-6FD9279F549E}"/>
                </a:ext>
              </a:extLst>
            </p:cNvPr>
            <p:cNvSpPr/>
            <p:nvPr/>
          </p:nvSpPr>
          <p:spPr>
            <a:xfrm rot="5400000">
              <a:off x="7830754" y="5714822"/>
              <a:ext cx="348986" cy="1029373"/>
            </a:xfrm>
            <a:prstGeom prst="downArrow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800"/>
            </a:p>
          </p:txBody>
        </p:sp>
        <p:sp>
          <p:nvSpPr>
            <p:cNvPr id="63" name="ZoneTexte 62">
              <a:extLst>
                <a:ext uri="{FF2B5EF4-FFF2-40B4-BE49-F238E27FC236}">
                  <a16:creationId xmlns:a16="http://schemas.microsoft.com/office/drawing/2014/main" id="{3905E786-A9F3-F646-9AF3-BE77EA88C6B9}"/>
                </a:ext>
              </a:extLst>
            </p:cNvPr>
            <p:cNvSpPr txBox="1"/>
            <p:nvPr/>
          </p:nvSpPr>
          <p:spPr>
            <a:xfrm>
              <a:off x="7546585" y="6091518"/>
              <a:ext cx="985106" cy="2501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800" dirty="0" err="1">
                  <a:solidFill>
                    <a:schemeClr val="accent6">
                      <a:lumMod val="50000"/>
                    </a:schemeClr>
                  </a:solidFill>
                </a:rPr>
                <a:t>Goog</a:t>
              </a:r>
              <a:r>
                <a:rPr lang="fr-FR" sz="800" dirty="0">
                  <a:solidFill>
                    <a:schemeClr val="accent6">
                      <a:lumMod val="50000"/>
                    </a:schemeClr>
                  </a:solidFill>
                </a:rPr>
                <a:t> </a:t>
              </a:r>
              <a:r>
                <a:rPr lang="fr-FR" sz="800" dirty="0" err="1">
                  <a:solidFill>
                    <a:schemeClr val="accent6">
                      <a:lumMod val="50000"/>
                    </a:schemeClr>
                  </a:solidFill>
                </a:rPr>
                <a:t>prognosis</a:t>
              </a:r>
              <a:endParaRPr lang="fr-FR" sz="8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pic>
        <p:nvPicPr>
          <p:cNvPr id="64" name="Image 63">
            <a:extLst>
              <a:ext uri="{FF2B5EF4-FFF2-40B4-BE49-F238E27FC236}">
                <a16:creationId xmlns:a16="http://schemas.microsoft.com/office/drawing/2014/main" id="{AD77A64F-CE0E-C849-9541-34F0C81A6E9C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1792" t="936" r="437" b="1091"/>
          <a:stretch/>
        </p:blipFill>
        <p:spPr>
          <a:xfrm>
            <a:off x="7725848" y="1035426"/>
            <a:ext cx="3488336" cy="3503840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B2F85C12-0BC4-A84C-A23C-421471B7C022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 err="1">
                <a:solidFill>
                  <a:schemeClr val="accent1">
                    <a:lumMod val="50000"/>
                  </a:schemeClr>
                </a:solidFill>
              </a:rPr>
              <a:t>Survival</a:t>
            </a:r>
            <a:r>
              <a:rPr lang="fr-FR" sz="2800" b="1">
                <a:solidFill>
                  <a:schemeClr val="accent1">
                    <a:lumMod val="50000"/>
                  </a:schemeClr>
                </a:solidFill>
              </a:rPr>
              <a:t> analyses</a:t>
            </a:r>
            <a:endParaRPr lang="fr-FR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8798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E70734AE-A86A-C947-A218-F41FD7608B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8" r="7348" b="44339"/>
          <a:stretch/>
        </p:blipFill>
        <p:spPr>
          <a:xfrm>
            <a:off x="600073" y="512064"/>
            <a:ext cx="5873880" cy="3392424"/>
          </a:xfrm>
          <a:prstGeom prst="rect">
            <a:avLst/>
          </a:prstGeom>
        </p:spPr>
      </p:pic>
      <p:sp>
        <p:nvSpPr>
          <p:cNvPr id="114" name="Rectangle 113">
            <a:extLst>
              <a:ext uri="{FF2B5EF4-FFF2-40B4-BE49-F238E27FC236}">
                <a16:creationId xmlns:a16="http://schemas.microsoft.com/office/drawing/2014/main" id="{257099E7-D23B-FF43-930F-2561C93A684B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CONCLUSION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11E0380-66C3-9B48-9477-0B9C21D1E3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8" t="91215" r="7772"/>
          <a:stretch/>
        </p:blipFill>
        <p:spPr>
          <a:xfrm>
            <a:off x="600073" y="3904290"/>
            <a:ext cx="5837304" cy="535445"/>
          </a:xfrm>
          <a:prstGeom prst="rect">
            <a:avLst/>
          </a:prstGeom>
        </p:spPr>
      </p:pic>
      <p:sp>
        <p:nvSpPr>
          <p:cNvPr id="17" name="Parenthèse fermante 16">
            <a:extLst>
              <a:ext uri="{FF2B5EF4-FFF2-40B4-BE49-F238E27FC236}">
                <a16:creationId xmlns:a16="http://schemas.microsoft.com/office/drawing/2014/main" id="{FFD7DF87-43FE-F640-B4C0-75AEF45AD2F8}"/>
              </a:ext>
            </a:extLst>
          </p:cNvPr>
          <p:cNvSpPr/>
          <p:nvPr/>
        </p:nvSpPr>
        <p:spPr>
          <a:xfrm>
            <a:off x="6377712" y="2736191"/>
            <a:ext cx="72249" cy="440398"/>
          </a:xfrm>
          <a:prstGeom prst="rightBracket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6587333" y="3154851"/>
            <a:ext cx="309360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dirty="0"/>
              <a:t>Associated to </a:t>
            </a:r>
            <a:r>
              <a:rPr lang="fr-FR" dirty="0" err="1"/>
              <a:t>bad</a:t>
            </a:r>
            <a:r>
              <a:rPr lang="fr-FR" dirty="0"/>
              <a:t> </a:t>
            </a:r>
            <a:r>
              <a:rPr lang="fr-FR" dirty="0" err="1"/>
              <a:t>prognosis</a:t>
            </a:r>
            <a:endParaRPr lang="fr-FR" dirty="0"/>
          </a:p>
          <a:p>
            <a:pPr marL="285750" indent="-285750">
              <a:buFont typeface="Wingdings" charset="2"/>
              <a:buChar char="Ø"/>
            </a:pPr>
            <a:endParaRPr lang="fr-FR" dirty="0"/>
          </a:p>
          <a:p>
            <a:pPr marL="285750" indent="-285750">
              <a:buFont typeface="Wingdings" charset="2"/>
              <a:buChar char="Ø"/>
            </a:pPr>
            <a:r>
              <a:rPr lang="fr-FR" dirty="0" err="1"/>
              <a:t>Prognosis</a:t>
            </a:r>
            <a:r>
              <a:rPr lang="fr-FR" dirty="0"/>
              <a:t> </a:t>
            </a:r>
            <a:r>
              <a:rPr lang="fr-FR" dirty="0" err="1"/>
              <a:t>biomarkers</a:t>
            </a:r>
            <a:endParaRPr lang="fr-FR" dirty="0"/>
          </a:p>
          <a:p>
            <a:pPr marL="285750" indent="-285750">
              <a:buFont typeface="Wingdings" charset="2"/>
              <a:buChar char="Ø"/>
            </a:pPr>
            <a:endParaRPr lang="fr-FR" dirty="0"/>
          </a:p>
          <a:p>
            <a:pPr marL="285750" indent="-285750">
              <a:buFont typeface="Wingdings" charset="2"/>
              <a:buChar char="Ø"/>
            </a:pPr>
            <a:r>
              <a:rPr lang="fr-FR" dirty="0" err="1"/>
              <a:t>Oncogenic</a:t>
            </a:r>
            <a:r>
              <a:rPr lang="fr-FR" dirty="0"/>
              <a:t> </a:t>
            </a:r>
            <a:r>
              <a:rPr lang="fr-FR" dirty="0" err="1"/>
              <a:t>functions</a:t>
            </a:r>
            <a:r>
              <a:rPr lang="fr-FR" dirty="0"/>
              <a:t> ?</a:t>
            </a:r>
          </a:p>
          <a:p>
            <a:pPr marL="285750" indent="-285750">
              <a:buFont typeface="Wingdings" charset="2"/>
              <a:buChar char="Ø"/>
            </a:pPr>
            <a:endParaRPr lang="fr-FR" dirty="0"/>
          </a:p>
          <a:p>
            <a:pPr marL="285750" indent="-285750">
              <a:buFont typeface="Wingdings" charset="2"/>
              <a:buChar char="Ø"/>
            </a:pPr>
            <a:endParaRPr lang="fr-FR" dirty="0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48035A8F-D059-BF45-9F64-A32575D8E389}"/>
              </a:ext>
            </a:extLst>
          </p:cNvPr>
          <p:cNvSpPr txBox="1"/>
          <p:nvPr/>
        </p:nvSpPr>
        <p:spPr>
          <a:xfrm>
            <a:off x="6686880" y="2684218"/>
            <a:ext cx="2713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C00000"/>
                </a:solidFill>
              </a:rPr>
              <a:t>Stratified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epithelium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genes</a:t>
            </a:r>
            <a:endParaRPr lang="fr-FR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370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E70734AE-A86A-C947-A218-F41FD7608B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8" r="7348" b="44339"/>
          <a:stretch/>
        </p:blipFill>
        <p:spPr>
          <a:xfrm>
            <a:off x="600073" y="512064"/>
            <a:ext cx="5873880" cy="3392424"/>
          </a:xfrm>
          <a:prstGeom prst="rect">
            <a:avLst/>
          </a:prstGeom>
        </p:spPr>
      </p:pic>
      <p:sp>
        <p:nvSpPr>
          <p:cNvPr id="114" name="Rectangle 113">
            <a:extLst>
              <a:ext uri="{FF2B5EF4-FFF2-40B4-BE49-F238E27FC236}">
                <a16:creationId xmlns:a16="http://schemas.microsoft.com/office/drawing/2014/main" id="{257099E7-D23B-FF43-930F-2561C93A684B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CONCLUSION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11E0380-66C3-9B48-9477-0B9C21D1E3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8" t="91215" r="7772"/>
          <a:stretch/>
        </p:blipFill>
        <p:spPr>
          <a:xfrm>
            <a:off x="600073" y="3904290"/>
            <a:ext cx="5837304" cy="535445"/>
          </a:xfrm>
          <a:prstGeom prst="rect">
            <a:avLst/>
          </a:prstGeom>
        </p:spPr>
      </p:pic>
      <p:sp>
        <p:nvSpPr>
          <p:cNvPr id="17" name="Parenthèse fermante 16">
            <a:extLst>
              <a:ext uri="{FF2B5EF4-FFF2-40B4-BE49-F238E27FC236}">
                <a16:creationId xmlns:a16="http://schemas.microsoft.com/office/drawing/2014/main" id="{FFD7DF87-43FE-F640-B4C0-75AEF45AD2F8}"/>
              </a:ext>
            </a:extLst>
          </p:cNvPr>
          <p:cNvSpPr/>
          <p:nvPr/>
        </p:nvSpPr>
        <p:spPr>
          <a:xfrm>
            <a:off x="6377712" y="2736191"/>
            <a:ext cx="72249" cy="440398"/>
          </a:xfrm>
          <a:prstGeom prst="rightBracket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pic>
        <p:nvPicPr>
          <p:cNvPr id="25" name="Picture 55">
            <a:extLst>
              <a:ext uri="{FF2B5EF4-FFF2-40B4-BE49-F238E27FC236}">
                <a16:creationId xmlns:a16="http://schemas.microsoft.com/office/drawing/2014/main" id="{F987F78B-14D9-C54B-901F-473FFC7DD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731" y="5517791"/>
            <a:ext cx="1780628" cy="1127954"/>
          </a:xfrm>
          <a:prstGeom prst="rect">
            <a:avLst/>
          </a:prstGeom>
        </p:spPr>
      </p:pic>
      <p:sp>
        <p:nvSpPr>
          <p:cNvPr id="30" name="TextBox 62">
            <a:extLst>
              <a:ext uri="{FF2B5EF4-FFF2-40B4-BE49-F238E27FC236}">
                <a16:creationId xmlns:a16="http://schemas.microsoft.com/office/drawing/2014/main" id="{332A79D2-708C-6A41-A35C-449E88FF9D47}"/>
              </a:ext>
            </a:extLst>
          </p:cNvPr>
          <p:cNvSpPr txBox="1"/>
          <p:nvPr/>
        </p:nvSpPr>
        <p:spPr>
          <a:xfrm>
            <a:off x="1395330" y="4560940"/>
            <a:ext cx="4092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Activation of “stratification” genes ?  </a:t>
            </a:r>
          </a:p>
        </p:txBody>
      </p:sp>
      <p:pic>
        <p:nvPicPr>
          <p:cNvPr id="32" name="Picture 63">
            <a:extLst>
              <a:ext uri="{FF2B5EF4-FFF2-40B4-BE49-F238E27FC236}">
                <a16:creationId xmlns:a16="http://schemas.microsoft.com/office/drawing/2014/main" id="{5A4CC0C7-9D7C-5341-919C-81CC9A1C6F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789" y="5475755"/>
            <a:ext cx="2148357" cy="1178500"/>
          </a:xfrm>
          <a:prstGeom prst="rect">
            <a:avLst/>
          </a:prstGeom>
        </p:spPr>
      </p:pic>
      <p:sp>
        <p:nvSpPr>
          <p:cNvPr id="35" name="TextBox 64">
            <a:extLst>
              <a:ext uri="{FF2B5EF4-FFF2-40B4-BE49-F238E27FC236}">
                <a16:creationId xmlns:a16="http://schemas.microsoft.com/office/drawing/2014/main" id="{6236231D-1709-9C42-9BB9-7CC4B3284847}"/>
              </a:ext>
            </a:extLst>
          </p:cNvPr>
          <p:cNvSpPr txBox="1"/>
          <p:nvPr/>
        </p:nvSpPr>
        <p:spPr>
          <a:xfrm>
            <a:off x="3441738" y="5210014"/>
            <a:ext cx="21558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Multilayer mass of cells</a:t>
            </a:r>
          </a:p>
        </p:txBody>
      </p:sp>
      <p:sp>
        <p:nvSpPr>
          <p:cNvPr id="39" name="Flèche courbée vers le bas 38">
            <a:extLst>
              <a:ext uri="{FF2B5EF4-FFF2-40B4-BE49-F238E27FC236}">
                <a16:creationId xmlns:a16="http://schemas.microsoft.com/office/drawing/2014/main" id="{6589BEBF-D0F8-8E4B-B494-F92E431BB4E2}"/>
              </a:ext>
            </a:extLst>
          </p:cNvPr>
          <p:cNvSpPr/>
          <p:nvPr/>
        </p:nvSpPr>
        <p:spPr>
          <a:xfrm>
            <a:off x="2517922" y="4977574"/>
            <a:ext cx="1169043" cy="26262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8A7DE603-14BE-3E4C-B05D-2A33E1F3E0FB}"/>
              </a:ext>
            </a:extLst>
          </p:cNvPr>
          <p:cNvGrpSpPr/>
          <p:nvPr/>
        </p:nvGrpSpPr>
        <p:grpSpPr>
          <a:xfrm>
            <a:off x="10107647" y="3008279"/>
            <a:ext cx="1936662" cy="1519914"/>
            <a:chOff x="8677389" y="824477"/>
            <a:chExt cx="2672484" cy="2637726"/>
          </a:xfrm>
        </p:grpSpPr>
        <p:pic>
          <p:nvPicPr>
            <p:cNvPr id="15" name="Picture 18">
              <a:extLst>
                <a:ext uri="{FF2B5EF4-FFF2-40B4-BE49-F238E27FC236}">
                  <a16:creationId xmlns:a16="http://schemas.microsoft.com/office/drawing/2014/main" id="{56ABEB42-A19A-C348-B3A9-2CFB67603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77389" y="824477"/>
              <a:ext cx="2672484" cy="2637726"/>
            </a:xfrm>
            <a:prstGeom prst="rect">
              <a:avLst/>
            </a:prstGeom>
          </p:spPr>
        </p:pic>
        <p:cxnSp>
          <p:nvCxnSpPr>
            <p:cNvPr id="16" name="Straight Arrow Connector 49">
              <a:extLst>
                <a:ext uri="{FF2B5EF4-FFF2-40B4-BE49-F238E27FC236}">
                  <a16:creationId xmlns:a16="http://schemas.microsoft.com/office/drawing/2014/main" id="{62C5B3A8-C852-4949-B13F-1B4E218CAF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170548" y="1204041"/>
              <a:ext cx="322731" cy="1720702"/>
            </a:xfrm>
            <a:prstGeom prst="straightConnector1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7EA191B5-C4EE-4549-9BBD-8D3775EA991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03" r="15493"/>
          <a:stretch/>
        </p:blipFill>
        <p:spPr>
          <a:xfrm>
            <a:off x="10113191" y="4743658"/>
            <a:ext cx="1931118" cy="1653092"/>
          </a:xfrm>
          <a:prstGeom prst="rect">
            <a:avLst/>
          </a:prstGeom>
        </p:spPr>
      </p:pic>
      <p:sp>
        <p:nvSpPr>
          <p:cNvPr id="19" name="TextBox 43">
            <a:extLst>
              <a:ext uri="{FF2B5EF4-FFF2-40B4-BE49-F238E27FC236}">
                <a16:creationId xmlns:a16="http://schemas.microsoft.com/office/drawing/2014/main" id="{EE579B84-E454-7D44-9453-AE132F6329A2}"/>
              </a:ext>
            </a:extLst>
          </p:cNvPr>
          <p:cNvSpPr txBox="1"/>
          <p:nvPr/>
        </p:nvSpPr>
        <p:spPr>
          <a:xfrm>
            <a:off x="10029374" y="4631238"/>
            <a:ext cx="2036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Esophagus epithelium</a:t>
            </a:r>
          </a:p>
        </p:txBody>
      </p:sp>
      <p:cxnSp>
        <p:nvCxnSpPr>
          <p:cNvPr id="20" name="Straight Arrow Connector 47">
            <a:extLst>
              <a:ext uri="{FF2B5EF4-FFF2-40B4-BE49-F238E27FC236}">
                <a16:creationId xmlns:a16="http://schemas.microsoft.com/office/drawing/2014/main" id="{199E6A7B-2175-0044-8343-C43F1C9336CE}"/>
              </a:ext>
            </a:extLst>
          </p:cNvPr>
          <p:cNvCxnSpPr>
            <a:cxnSpLocks/>
          </p:cNvCxnSpPr>
          <p:nvPr/>
        </p:nvCxnSpPr>
        <p:spPr>
          <a:xfrm flipV="1">
            <a:off x="10863254" y="4939015"/>
            <a:ext cx="184195" cy="1164658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13">
            <a:extLst>
              <a:ext uri="{FF2B5EF4-FFF2-40B4-BE49-F238E27FC236}">
                <a16:creationId xmlns:a16="http://schemas.microsoft.com/office/drawing/2014/main" id="{CEEAB7DF-C68D-3542-A787-B35B8CFD76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7647" y="1236360"/>
            <a:ext cx="1936662" cy="1632435"/>
          </a:xfrm>
          <a:prstGeom prst="rect">
            <a:avLst/>
          </a:prstGeom>
        </p:spPr>
      </p:pic>
      <p:sp>
        <p:nvSpPr>
          <p:cNvPr id="22" name="TextBox 16">
            <a:extLst>
              <a:ext uri="{FF2B5EF4-FFF2-40B4-BE49-F238E27FC236}">
                <a16:creationId xmlns:a16="http://schemas.microsoft.com/office/drawing/2014/main" id="{2863A65B-4136-BE47-84A6-FD10528E5FE0}"/>
              </a:ext>
            </a:extLst>
          </p:cNvPr>
          <p:cNvSpPr txBox="1"/>
          <p:nvPr/>
        </p:nvSpPr>
        <p:spPr>
          <a:xfrm>
            <a:off x="10047750" y="1119058"/>
            <a:ext cx="2035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Skin epithelium</a:t>
            </a:r>
          </a:p>
        </p:txBody>
      </p:sp>
      <p:cxnSp>
        <p:nvCxnSpPr>
          <p:cNvPr id="23" name="Straight Arrow Connector 46">
            <a:extLst>
              <a:ext uri="{FF2B5EF4-FFF2-40B4-BE49-F238E27FC236}">
                <a16:creationId xmlns:a16="http://schemas.microsoft.com/office/drawing/2014/main" id="{FC93D97F-953C-2B4B-BE34-4B9A952D5EEB}"/>
              </a:ext>
            </a:extLst>
          </p:cNvPr>
          <p:cNvCxnSpPr>
            <a:cxnSpLocks/>
          </p:cNvCxnSpPr>
          <p:nvPr/>
        </p:nvCxnSpPr>
        <p:spPr>
          <a:xfrm flipH="1" flipV="1">
            <a:off x="10961067" y="1653477"/>
            <a:ext cx="273269" cy="762419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44">
            <a:extLst>
              <a:ext uri="{FF2B5EF4-FFF2-40B4-BE49-F238E27FC236}">
                <a16:creationId xmlns:a16="http://schemas.microsoft.com/office/drawing/2014/main" id="{F05A3409-E151-494F-AF7A-2BE279800FA2}"/>
              </a:ext>
            </a:extLst>
          </p:cNvPr>
          <p:cNvSpPr txBox="1"/>
          <p:nvPr/>
        </p:nvSpPr>
        <p:spPr>
          <a:xfrm>
            <a:off x="10058115" y="2920586"/>
            <a:ext cx="174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Vagina epithelium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6D0E72-3F2E-DA4A-8BB2-03280AA2D7F2}"/>
              </a:ext>
            </a:extLst>
          </p:cNvPr>
          <p:cNvSpPr/>
          <p:nvPr/>
        </p:nvSpPr>
        <p:spPr>
          <a:xfrm>
            <a:off x="6377712" y="5588892"/>
            <a:ext cx="3648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Helvetica" pitchFamily="2" charset="0"/>
                <a:ea typeface="Times New Roman" panose="02020603050405020304" pitchFamily="18" charset="0"/>
                <a:cs typeface="Helvetica" pitchFamily="2" charset="0"/>
              </a:rPr>
              <a:t>squamous stratified epithelium</a:t>
            </a:r>
            <a:r>
              <a:rPr lang="fr-BE" dirty="0"/>
              <a:t> 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B2C2374-9706-8040-B39E-652C0FC28927}"/>
              </a:ext>
            </a:extLst>
          </p:cNvPr>
          <p:cNvSpPr txBox="1"/>
          <p:nvPr/>
        </p:nvSpPr>
        <p:spPr>
          <a:xfrm>
            <a:off x="4703359" y="6212084"/>
            <a:ext cx="706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LUAD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94698872-7768-384B-A2CD-330B8560292B}"/>
              </a:ext>
            </a:extLst>
          </p:cNvPr>
          <p:cNvSpPr txBox="1"/>
          <p:nvPr/>
        </p:nvSpPr>
        <p:spPr>
          <a:xfrm>
            <a:off x="6587333" y="3154851"/>
            <a:ext cx="309360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dirty="0"/>
              <a:t>Associated to </a:t>
            </a:r>
            <a:r>
              <a:rPr lang="fr-FR" dirty="0" err="1"/>
              <a:t>bad</a:t>
            </a:r>
            <a:r>
              <a:rPr lang="fr-FR" dirty="0"/>
              <a:t> </a:t>
            </a:r>
            <a:r>
              <a:rPr lang="fr-FR" dirty="0" err="1"/>
              <a:t>prognosis</a:t>
            </a:r>
            <a:endParaRPr lang="fr-FR" dirty="0"/>
          </a:p>
          <a:p>
            <a:pPr marL="285750" indent="-285750">
              <a:buFont typeface="Wingdings" charset="2"/>
              <a:buChar char="Ø"/>
            </a:pPr>
            <a:endParaRPr lang="fr-FR" dirty="0"/>
          </a:p>
          <a:p>
            <a:pPr marL="285750" indent="-285750">
              <a:buFont typeface="Wingdings" charset="2"/>
              <a:buChar char="Ø"/>
            </a:pPr>
            <a:r>
              <a:rPr lang="fr-FR" dirty="0" err="1"/>
              <a:t>Prognosis</a:t>
            </a:r>
            <a:r>
              <a:rPr lang="fr-FR" dirty="0"/>
              <a:t> </a:t>
            </a:r>
            <a:r>
              <a:rPr lang="fr-FR" dirty="0" err="1"/>
              <a:t>biomarkers</a:t>
            </a:r>
            <a:endParaRPr lang="fr-FR" dirty="0"/>
          </a:p>
          <a:p>
            <a:pPr marL="285750" indent="-285750">
              <a:buFont typeface="Wingdings" charset="2"/>
              <a:buChar char="Ø"/>
            </a:pPr>
            <a:endParaRPr lang="fr-FR" dirty="0"/>
          </a:p>
          <a:p>
            <a:pPr marL="285750" indent="-285750">
              <a:buFont typeface="Wingdings" charset="2"/>
              <a:buChar char="Ø"/>
            </a:pPr>
            <a:r>
              <a:rPr lang="fr-FR" dirty="0" err="1"/>
              <a:t>Oncogenic</a:t>
            </a:r>
            <a:r>
              <a:rPr lang="fr-FR" dirty="0"/>
              <a:t> </a:t>
            </a:r>
            <a:r>
              <a:rPr lang="fr-FR" dirty="0" err="1"/>
              <a:t>functions</a:t>
            </a:r>
            <a:r>
              <a:rPr lang="fr-FR" dirty="0"/>
              <a:t> ?</a:t>
            </a:r>
          </a:p>
          <a:p>
            <a:pPr marL="285750" indent="-285750">
              <a:buFont typeface="Wingdings" charset="2"/>
              <a:buChar char="Ø"/>
            </a:pPr>
            <a:endParaRPr lang="fr-FR" dirty="0"/>
          </a:p>
          <a:p>
            <a:pPr marL="285750" indent="-285750">
              <a:buFont typeface="Wingdings" charset="2"/>
              <a:buChar char="Ø"/>
            </a:pPr>
            <a:endParaRPr lang="fr-FR" dirty="0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CB4A8347-9213-864D-A488-B74464F6F2AD}"/>
              </a:ext>
            </a:extLst>
          </p:cNvPr>
          <p:cNvSpPr txBox="1"/>
          <p:nvPr/>
        </p:nvSpPr>
        <p:spPr>
          <a:xfrm>
            <a:off x="6686880" y="2684218"/>
            <a:ext cx="2713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C00000"/>
                </a:solidFill>
              </a:rPr>
              <a:t>Stratified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epithelium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genes</a:t>
            </a:r>
            <a:endParaRPr lang="fr-FR" dirty="0">
              <a:solidFill>
                <a:srgbClr val="C00000"/>
              </a:solidFill>
            </a:endParaRPr>
          </a:p>
        </p:txBody>
      </p:sp>
      <p:sp>
        <p:nvSpPr>
          <p:cNvPr id="40" name="TextBox 56">
            <a:extLst>
              <a:ext uri="{FF2B5EF4-FFF2-40B4-BE49-F238E27FC236}">
                <a16:creationId xmlns:a16="http://schemas.microsoft.com/office/drawing/2014/main" id="{BF14131C-3F56-8F44-9ABD-543AAFDC591F}"/>
              </a:ext>
            </a:extLst>
          </p:cNvPr>
          <p:cNvSpPr txBox="1"/>
          <p:nvPr/>
        </p:nvSpPr>
        <p:spPr>
          <a:xfrm>
            <a:off x="985189" y="5230441"/>
            <a:ext cx="21558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alveoli epithelium of lung</a:t>
            </a:r>
          </a:p>
        </p:txBody>
      </p:sp>
    </p:spTree>
    <p:extLst>
      <p:ext uri="{BB962C8B-B14F-4D97-AF65-F5344CB8AC3E}">
        <p14:creationId xmlns:p14="http://schemas.microsoft.com/office/powerpoint/2010/main" val="559291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E70734AE-A86A-C947-A218-F41FD7608B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8" r="7348" b="44339"/>
          <a:stretch/>
        </p:blipFill>
        <p:spPr>
          <a:xfrm>
            <a:off x="600073" y="512064"/>
            <a:ext cx="5873880" cy="3392424"/>
          </a:xfrm>
          <a:prstGeom prst="rect">
            <a:avLst/>
          </a:prstGeom>
        </p:spPr>
      </p:pic>
      <p:sp>
        <p:nvSpPr>
          <p:cNvPr id="114" name="Rectangle 113">
            <a:extLst>
              <a:ext uri="{FF2B5EF4-FFF2-40B4-BE49-F238E27FC236}">
                <a16:creationId xmlns:a16="http://schemas.microsoft.com/office/drawing/2014/main" id="{257099E7-D23B-FF43-930F-2561C93A684B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CONCLUSION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11E0380-66C3-9B48-9477-0B9C21D1E3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8" t="91215" r="7772"/>
          <a:stretch/>
        </p:blipFill>
        <p:spPr>
          <a:xfrm>
            <a:off x="600073" y="3904290"/>
            <a:ext cx="5837304" cy="535445"/>
          </a:xfrm>
          <a:prstGeom prst="rect">
            <a:avLst/>
          </a:prstGeom>
        </p:spPr>
      </p:pic>
      <p:sp>
        <p:nvSpPr>
          <p:cNvPr id="17" name="Parenthèse fermante 16">
            <a:extLst>
              <a:ext uri="{FF2B5EF4-FFF2-40B4-BE49-F238E27FC236}">
                <a16:creationId xmlns:a16="http://schemas.microsoft.com/office/drawing/2014/main" id="{FFD7DF87-43FE-F640-B4C0-75AEF45AD2F8}"/>
              </a:ext>
            </a:extLst>
          </p:cNvPr>
          <p:cNvSpPr/>
          <p:nvPr/>
        </p:nvSpPr>
        <p:spPr>
          <a:xfrm>
            <a:off x="6377712" y="2736191"/>
            <a:ext cx="72249" cy="440398"/>
          </a:xfrm>
          <a:prstGeom prst="rightBracket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pic>
        <p:nvPicPr>
          <p:cNvPr id="25" name="Picture 55">
            <a:extLst>
              <a:ext uri="{FF2B5EF4-FFF2-40B4-BE49-F238E27FC236}">
                <a16:creationId xmlns:a16="http://schemas.microsoft.com/office/drawing/2014/main" id="{F987F78B-14D9-C54B-901F-473FFC7DD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731" y="5517791"/>
            <a:ext cx="1780628" cy="1127954"/>
          </a:xfrm>
          <a:prstGeom prst="rect">
            <a:avLst/>
          </a:prstGeom>
        </p:spPr>
      </p:pic>
      <p:sp>
        <p:nvSpPr>
          <p:cNvPr id="26" name="TextBox 56">
            <a:extLst>
              <a:ext uri="{FF2B5EF4-FFF2-40B4-BE49-F238E27FC236}">
                <a16:creationId xmlns:a16="http://schemas.microsoft.com/office/drawing/2014/main" id="{637CEB4B-D02C-0349-83C4-44070D30CC55}"/>
              </a:ext>
            </a:extLst>
          </p:cNvPr>
          <p:cNvSpPr txBox="1"/>
          <p:nvPr/>
        </p:nvSpPr>
        <p:spPr>
          <a:xfrm>
            <a:off x="985189" y="5230441"/>
            <a:ext cx="21558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alveoli epithelium of lung</a:t>
            </a:r>
          </a:p>
        </p:txBody>
      </p:sp>
      <p:sp>
        <p:nvSpPr>
          <p:cNvPr id="30" name="TextBox 62">
            <a:extLst>
              <a:ext uri="{FF2B5EF4-FFF2-40B4-BE49-F238E27FC236}">
                <a16:creationId xmlns:a16="http://schemas.microsoft.com/office/drawing/2014/main" id="{332A79D2-708C-6A41-A35C-449E88FF9D47}"/>
              </a:ext>
            </a:extLst>
          </p:cNvPr>
          <p:cNvSpPr txBox="1"/>
          <p:nvPr/>
        </p:nvSpPr>
        <p:spPr>
          <a:xfrm>
            <a:off x="1395330" y="4560940"/>
            <a:ext cx="4092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Activation of “stratification” genes ?  </a:t>
            </a:r>
          </a:p>
        </p:txBody>
      </p:sp>
      <p:pic>
        <p:nvPicPr>
          <p:cNvPr id="32" name="Picture 63">
            <a:extLst>
              <a:ext uri="{FF2B5EF4-FFF2-40B4-BE49-F238E27FC236}">
                <a16:creationId xmlns:a16="http://schemas.microsoft.com/office/drawing/2014/main" id="{5A4CC0C7-9D7C-5341-919C-81CC9A1C6F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789" y="5475755"/>
            <a:ext cx="2148357" cy="1178500"/>
          </a:xfrm>
          <a:prstGeom prst="rect">
            <a:avLst/>
          </a:prstGeom>
        </p:spPr>
      </p:pic>
      <p:sp>
        <p:nvSpPr>
          <p:cNvPr id="35" name="TextBox 64">
            <a:extLst>
              <a:ext uri="{FF2B5EF4-FFF2-40B4-BE49-F238E27FC236}">
                <a16:creationId xmlns:a16="http://schemas.microsoft.com/office/drawing/2014/main" id="{6236231D-1709-9C42-9BB9-7CC4B3284847}"/>
              </a:ext>
            </a:extLst>
          </p:cNvPr>
          <p:cNvSpPr txBox="1"/>
          <p:nvPr/>
        </p:nvSpPr>
        <p:spPr>
          <a:xfrm>
            <a:off x="3441738" y="5210014"/>
            <a:ext cx="21558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Multilayer mass of cells</a:t>
            </a:r>
          </a:p>
        </p:txBody>
      </p:sp>
      <p:sp>
        <p:nvSpPr>
          <p:cNvPr id="39" name="Flèche courbée vers le bas 38">
            <a:extLst>
              <a:ext uri="{FF2B5EF4-FFF2-40B4-BE49-F238E27FC236}">
                <a16:creationId xmlns:a16="http://schemas.microsoft.com/office/drawing/2014/main" id="{6589BEBF-D0F8-8E4B-B494-F92E431BB4E2}"/>
              </a:ext>
            </a:extLst>
          </p:cNvPr>
          <p:cNvSpPr/>
          <p:nvPr/>
        </p:nvSpPr>
        <p:spPr>
          <a:xfrm>
            <a:off x="2517922" y="4977574"/>
            <a:ext cx="1169043" cy="26262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B2C2374-9706-8040-B39E-652C0FC28927}"/>
              </a:ext>
            </a:extLst>
          </p:cNvPr>
          <p:cNvSpPr txBox="1"/>
          <p:nvPr/>
        </p:nvSpPr>
        <p:spPr>
          <a:xfrm>
            <a:off x="4703359" y="6212084"/>
            <a:ext cx="706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LUAD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94698872-7768-384B-A2CD-330B8560292B}"/>
              </a:ext>
            </a:extLst>
          </p:cNvPr>
          <p:cNvSpPr txBox="1"/>
          <p:nvPr/>
        </p:nvSpPr>
        <p:spPr>
          <a:xfrm>
            <a:off x="6587333" y="3154851"/>
            <a:ext cx="309360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dirty="0"/>
              <a:t>Associated to </a:t>
            </a:r>
            <a:r>
              <a:rPr lang="fr-FR" dirty="0" err="1"/>
              <a:t>bad</a:t>
            </a:r>
            <a:r>
              <a:rPr lang="fr-FR" dirty="0"/>
              <a:t> </a:t>
            </a:r>
            <a:r>
              <a:rPr lang="fr-FR" dirty="0" err="1"/>
              <a:t>prognosis</a:t>
            </a:r>
            <a:endParaRPr lang="fr-FR" dirty="0"/>
          </a:p>
          <a:p>
            <a:pPr marL="285750" indent="-285750">
              <a:buFont typeface="Wingdings" charset="2"/>
              <a:buChar char="Ø"/>
            </a:pPr>
            <a:endParaRPr lang="fr-FR" dirty="0"/>
          </a:p>
          <a:p>
            <a:pPr marL="285750" indent="-285750">
              <a:buFont typeface="Wingdings" charset="2"/>
              <a:buChar char="Ø"/>
            </a:pPr>
            <a:r>
              <a:rPr lang="fr-FR" dirty="0" err="1"/>
              <a:t>Prognosis</a:t>
            </a:r>
            <a:r>
              <a:rPr lang="fr-FR" dirty="0"/>
              <a:t> </a:t>
            </a:r>
            <a:r>
              <a:rPr lang="fr-FR" dirty="0" err="1"/>
              <a:t>biomarkers</a:t>
            </a:r>
            <a:endParaRPr lang="fr-FR" dirty="0"/>
          </a:p>
          <a:p>
            <a:pPr marL="285750" indent="-285750">
              <a:buFont typeface="Wingdings" charset="2"/>
              <a:buChar char="Ø"/>
            </a:pPr>
            <a:endParaRPr lang="fr-FR" dirty="0"/>
          </a:p>
          <a:p>
            <a:pPr marL="285750" indent="-285750">
              <a:buFont typeface="Wingdings" charset="2"/>
              <a:buChar char="Ø"/>
            </a:pPr>
            <a:r>
              <a:rPr lang="fr-FR" dirty="0" err="1"/>
              <a:t>Oncogenic</a:t>
            </a:r>
            <a:r>
              <a:rPr lang="fr-FR" dirty="0"/>
              <a:t> </a:t>
            </a:r>
            <a:r>
              <a:rPr lang="fr-FR" dirty="0" err="1"/>
              <a:t>functions</a:t>
            </a:r>
            <a:r>
              <a:rPr lang="fr-FR" dirty="0"/>
              <a:t> ?</a:t>
            </a:r>
          </a:p>
          <a:p>
            <a:endParaRPr lang="fr-FR" dirty="0"/>
          </a:p>
          <a:p>
            <a:pPr marL="285750" indent="-285750">
              <a:buFont typeface="Wingdings" charset="2"/>
              <a:buChar char="Ø"/>
            </a:pPr>
            <a:endParaRPr lang="fr-FR" dirty="0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CB4A8347-9213-864D-A488-B74464F6F2AD}"/>
              </a:ext>
            </a:extLst>
          </p:cNvPr>
          <p:cNvSpPr txBox="1"/>
          <p:nvPr/>
        </p:nvSpPr>
        <p:spPr>
          <a:xfrm>
            <a:off x="6686880" y="2684218"/>
            <a:ext cx="2713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C00000"/>
                </a:solidFill>
              </a:rPr>
              <a:t>Stratified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epithelium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genes</a:t>
            </a:r>
            <a:endParaRPr lang="fr-FR" dirty="0">
              <a:solidFill>
                <a:srgbClr val="C00000"/>
              </a:solidFill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619C6E2D-B291-D74B-BE74-AD50859E1B09}"/>
              </a:ext>
            </a:extLst>
          </p:cNvPr>
          <p:cNvSpPr txBox="1"/>
          <p:nvPr/>
        </p:nvSpPr>
        <p:spPr>
          <a:xfrm>
            <a:off x="6594444" y="5105488"/>
            <a:ext cx="42908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epithelium</a:t>
            </a:r>
            <a:r>
              <a:rPr lang="fr-FR" dirty="0"/>
              <a:t> </a:t>
            </a:r>
            <a:r>
              <a:rPr lang="fr-FR" dirty="0" err="1"/>
              <a:t>stratified</a:t>
            </a:r>
            <a:r>
              <a:rPr lang="fr-FR" dirty="0"/>
              <a:t> </a:t>
            </a:r>
            <a:r>
              <a:rPr lang="fr-FR" dirty="0" err="1"/>
              <a:t>genes</a:t>
            </a:r>
            <a:r>
              <a:rPr lang="fr-FR" dirty="0"/>
              <a:t> are </a:t>
            </a:r>
            <a:r>
              <a:rPr lang="fr-FR" dirty="0" err="1"/>
              <a:t>also</a:t>
            </a:r>
            <a:r>
              <a:rPr lang="fr-FR" dirty="0"/>
              <a:t> </a:t>
            </a:r>
          </a:p>
          <a:p>
            <a:r>
              <a:rPr lang="fr-FR" dirty="0"/>
              <a:t> </a:t>
            </a:r>
            <a:r>
              <a:rPr lang="fr-FR" dirty="0" err="1"/>
              <a:t>activated</a:t>
            </a:r>
            <a:r>
              <a:rPr lang="fr-FR" dirty="0"/>
              <a:t> in LUAD </a:t>
            </a:r>
            <a:r>
              <a:rPr lang="fr-FR" dirty="0" err="1"/>
              <a:t>tumors</a:t>
            </a:r>
            <a:r>
              <a:rPr lang="fr-FR" dirty="0"/>
              <a:t> by a </a:t>
            </a:r>
            <a:r>
              <a:rPr lang="fr-FR" dirty="0" err="1"/>
              <a:t>mechanism</a:t>
            </a:r>
            <a:r>
              <a:rPr lang="fr-FR" dirty="0"/>
              <a:t> </a:t>
            </a:r>
          </a:p>
          <a:p>
            <a:r>
              <a:rPr lang="fr-FR" dirty="0"/>
              <a:t> </a:t>
            </a:r>
            <a:r>
              <a:rPr lang="fr-FR" dirty="0" err="1"/>
              <a:t>independent</a:t>
            </a:r>
            <a:r>
              <a:rPr lang="fr-FR" dirty="0"/>
              <a:t> of DNA </a:t>
            </a:r>
            <a:r>
              <a:rPr lang="fr-FR" dirty="0" err="1"/>
              <a:t>methylation</a:t>
            </a:r>
            <a:r>
              <a:rPr lang="fr-FR" dirty="0"/>
              <a:t> 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6F098697-D7F9-E14B-90AA-C31E9DC1F614}"/>
              </a:ext>
            </a:extLst>
          </p:cNvPr>
          <p:cNvSpPr txBox="1"/>
          <p:nvPr/>
        </p:nvSpPr>
        <p:spPr>
          <a:xfrm>
            <a:off x="6528245" y="6212084"/>
            <a:ext cx="5101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dirty="0"/>
              <a:t>« Stratification » </a:t>
            </a:r>
            <a:r>
              <a:rPr lang="fr-FR" dirty="0" err="1"/>
              <a:t>gene</a:t>
            </a:r>
            <a:r>
              <a:rPr lang="fr-FR" dirty="0"/>
              <a:t> signature in LUAD </a:t>
            </a:r>
            <a:r>
              <a:rPr lang="fr-FR" dirty="0" err="1"/>
              <a:t>tumors</a:t>
            </a:r>
            <a:r>
              <a:rPr lang="fr-FR" dirty="0"/>
              <a:t> ?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1615DAB5-D782-6941-BAAD-D59E2BBEB43C}"/>
              </a:ext>
            </a:extLst>
          </p:cNvPr>
          <p:cNvSpPr txBox="1"/>
          <p:nvPr/>
        </p:nvSpPr>
        <p:spPr>
          <a:xfrm>
            <a:off x="6587333" y="4817971"/>
            <a:ext cx="2041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Preliminary</a:t>
            </a:r>
            <a:r>
              <a:rPr lang="fr-FR" b="1" dirty="0"/>
              <a:t> </a:t>
            </a:r>
            <a:r>
              <a:rPr lang="fr-FR" b="1" dirty="0" err="1"/>
              <a:t>results</a:t>
            </a:r>
            <a:r>
              <a:rPr lang="fr-FR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8465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orme libre 168">
            <a:extLst>
              <a:ext uri="{FF2B5EF4-FFF2-40B4-BE49-F238E27FC236}">
                <a16:creationId xmlns:a16="http://schemas.microsoft.com/office/drawing/2014/main" id="{87ABA2F0-2588-054D-9C27-CA5EF3250568}"/>
              </a:ext>
            </a:extLst>
          </p:cNvPr>
          <p:cNvSpPr/>
          <p:nvPr/>
        </p:nvSpPr>
        <p:spPr>
          <a:xfrm>
            <a:off x="4352155" y="4964288"/>
            <a:ext cx="504352" cy="450223"/>
          </a:xfrm>
          <a:custGeom>
            <a:avLst/>
            <a:gdLst>
              <a:gd name="connsiteX0" fmla="*/ 0 w 300942"/>
              <a:gd name="connsiteY0" fmla="*/ 416688 h 416688"/>
              <a:gd name="connsiteX1" fmla="*/ 0 w 300942"/>
              <a:gd name="connsiteY1" fmla="*/ 0 h 416688"/>
              <a:gd name="connsiteX2" fmla="*/ 300942 w 300942"/>
              <a:gd name="connsiteY2" fmla="*/ 11574 h 416688"/>
              <a:gd name="connsiteX3" fmla="*/ 300942 w 300942"/>
              <a:gd name="connsiteY3" fmla="*/ 11574 h 416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942" h="416688">
                <a:moveTo>
                  <a:pt x="0" y="416688"/>
                </a:moveTo>
                <a:lnTo>
                  <a:pt x="0" y="0"/>
                </a:lnTo>
                <a:lnTo>
                  <a:pt x="300942" y="11574"/>
                </a:lnTo>
                <a:lnTo>
                  <a:pt x="300942" y="11574"/>
                </a:lnTo>
              </a:path>
            </a:pathLst>
          </a:custGeom>
          <a:noFill/>
          <a:ln w="15875">
            <a:solidFill>
              <a:schemeClr val="tx1">
                <a:lumMod val="65000"/>
                <a:lumOff val="3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3" name="Line 115">
            <a:extLst>
              <a:ext uri="{FF2B5EF4-FFF2-40B4-BE49-F238E27FC236}">
                <a16:creationId xmlns:a16="http://schemas.microsoft.com/office/drawing/2014/main" id="{4DC038AC-6577-1345-B2B0-1FBE5BC7A6EA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0089" y="5177237"/>
            <a:ext cx="0" cy="320675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115" name="Oval 117">
            <a:extLst>
              <a:ext uri="{FF2B5EF4-FFF2-40B4-BE49-F238E27FC236}">
                <a16:creationId xmlns:a16="http://schemas.microsoft.com/office/drawing/2014/main" id="{F8142E54-D130-2241-8FB1-082B42BD3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3889" y="5116910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6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117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7875348" y="5117681"/>
            <a:ext cx="0" cy="320675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120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9148" y="511767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7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121" name="Line 162">
            <a:extLst>
              <a:ext uri="{FF2B5EF4-FFF2-40B4-BE49-F238E27FC236}">
                <a16:creationId xmlns:a16="http://schemas.microsoft.com/office/drawing/2014/main" id="{112B1D7B-40D3-784B-B65A-D7AFBEC8C8F5}"/>
              </a:ext>
            </a:extLst>
          </p:cNvPr>
          <p:cNvSpPr>
            <a:spLocks noChangeShapeType="1"/>
          </p:cNvSpPr>
          <p:nvPr/>
        </p:nvSpPr>
        <p:spPr bwMode="auto">
          <a:xfrm>
            <a:off x="8518707" y="519705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2" name="Line 163">
            <a:extLst>
              <a:ext uri="{FF2B5EF4-FFF2-40B4-BE49-F238E27FC236}">
                <a16:creationId xmlns:a16="http://schemas.microsoft.com/office/drawing/2014/main" id="{E7857D20-D078-9B4B-A503-BE1B07EE87B7}"/>
              </a:ext>
            </a:extLst>
          </p:cNvPr>
          <p:cNvSpPr>
            <a:spLocks noChangeShapeType="1"/>
          </p:cNvSpPr>
          <p:nvPr/>
        </p:nvSpPr>
        <p:spPr bwMode="auto">
          <a:xfrm>
            <a:off x="8442507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3" name="Line 164">
            <a:extLst>
              <a:ext uri="{FF2B5EF4-FFF2-40B4-BE49-F238E27FC236}">
                <a16:creationId xmlns:a16="http://schemas.microsoft.com/office/drawing/2014/main" id="{F6544E3A-C42A-B843-A339-2F7FF7003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8975907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4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8594907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5" name="Line 168">
            <a:extLst>
              <a:ext uri="{FF2B5EF4-FFF2-40B4-BE49-F238E27FC236}">
                <a16:creationId xmlns:a16="http://schemas.microsoft.com/office/drawing/2014/main" id="{B09B0EF6-254E-F041-B2EE-4FC116BC3DCE}"/>
              </a:ext>
            </a:extLst>
          </p:cNvPr>
          <p:cNvSpPr>
            <a:spLocks noChangeShapeType="1"/>
          </p:cNvSpPr>
          <p:nvPr/>
        </p:nvSpPr>
        <p:spPr bwMode="auto">
          <a:xfrm>
            <a:off x="9128307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6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8354115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7" name="Line 170">
            <a:extLst>
              <a:ext uri="{FF2B5EF4-FFF2-40B4-BE49-F238E27FC236}">
                <a16:creationId xmlns:a16="http://schemas.microsoft.com/office/drawing/2014/main" id="{596D9E82-B575-A546-8321-3B1654629F7B}"/>
              </a:ext>
            </a:extLst>
          </p:cNvPr>
          <p:cNvSpPr>
            <a:spLocks noChangeShapeType="1"/>
          </p:cNvSpPr>
          <p:nvPr/>
        </p:nvSpPr>
        <p:spPr bwMode="auto">
          <a:xfrm>
            <a:off x="8506515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0" name="Oval 175">
            <a:extLst>
              <a:ext uri="{FF2B5EF4-FFF2-40B4-BE49-F238E27FC236}">
                <a16:creationId xmlns:a16="http://schemas.microsoft.com/office/drawing/2014/main" id="{8B58F15A-271A-304D-9F40-55B6911A4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9707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3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7915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1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707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2" name="Oval 179">
            <a:extLst>
              <a:ext uri="{FF2B5EF4-FFF2-40B4-BE49-F238E27FC236}">
                <a16:creationId xmlns:a16="http://schemas.microsoft.com/office/drawing/2014/main" id="{0EC7DC75-723F-3748-8CFD-F7FC85F5F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52107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6" name="Oval 185">
            <a:extLst>
              <a:ext uri="{FF2B5EF4-FFF2-40B4-BE49-F238E27FC236}">
                <a16:creationId xmlns:a16="http://schemas.microsoft.com/office/drawing/2014/main" id="{57AD89FC-9C9F-924C-B928-1210557A9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42507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7" name="Line 121">
            <a:extLst>
              <a:ext uri="{FF2B5EF4-FFF2-40B4-BE49-F238E27FC236}">
                <a16:creationId xmlns:a16="http://schemas.microsoft.com/office/drawing/2014/main" id="{E4BD479F-F483-D347-892E-526BA8D27EB0}"/>
              </a:ext>
            </a:extLst>
          </p:cNvPr>
          <p:cNvSpPr>
            <a:spLocks noChangeShapeType="1"/>
          </p:cNvSpPr>
          <p:nvPr/>
        </p:nvSpPr>
        <p:spPr bwMode="auto">
          <a:xfrm>
            <a:off x="9522627" y="5125049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138" name="Oval 132">
            <a:extLst>
              <a:ext uri="{FF2B5EF4-FFF2-40B4-BE49-F238E27FC236}">
                <a16:creationId xmlns:a16="http://schemas.microsoft.com/office/drawing/2014/main" id="{933DA6C6-9257-CE4F-9771-976C7776E9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46427" y="5125046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grpSp>
        <p:nvGrpSpPr>
          <p:cNvPr id="172" name="Group 195">
            <a:extLst>
              <a:ext uri="{FF2B5EF4-FFF2-40B4-BE49-F238E27FC236}">
                <a16:creationId xmlns:a16="http://schemas.microsoft.com/office/drawing/2014/main" id="{ACC0F444-D077-3841-AA8F-854ADF92D545}"/>
              </a:ext>
            </a:extLst>
          </p:cNvPr>
          <p:cNvGrpSpPr>
            <a:grpSpLocks/>
          </p:cNvGrpSpPr>
          <p:nvPr/>
        </p:nvGrpSpPr>
        <p:grpSpPr bwMode="auto">
          <a:xfrm>
            <a:off x="4334925" y="5325195"/>
            <a:ext cx="935038" cy="384176"/>
            <a:chOff x="4377" y="1320"/>
            <a:chExt cx="589" cy="242"/>
          </a:xfrm>
        </p:grpSpPr>
        <p:sp>
          <p:nvSpPr>
            <p:cNvPr id="173" name="Rectangle 196">
              <a:extLst>
                <a:ext uri="{FF2B5EF4-FFF2-40B4-BE49-F238E27FC236}">
                  <a16:creationId xmlns:a16="http://schemas.microsoft.com/office/drawing/2014/main" id="{18A7FD6E-937E-B94D-8981-94F7CC36A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2" y="1359"/>
              <a:ext cx="508" cy="134"/>
            </a:xfrm>
            <a:prstGeom prst="rect">
              <a:avLst/>
            </a:prstGeom>
            <a:gradFill rotWithShape="0">
              <a:gsLst>
                <a:gs pos="0">
                  <a:srgbClr val="333333"/>
                </a:gs>
                <a:gs pos="50000">
                  <a:schemeClr val="tx1">
                    <a:lumMod val="65000"/>
                    <a:lumOff val="35000"/>
                  </a:schemeClr>
                </a:gs>
                <a:gs pos="100000">
                  <a:srgbClr val="333333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BE"/>
            </a:p>
          </p:txBody>
        </p:sp>
        <p:sp>
          <p:nvSpPr>
            <p:cNvPr id="174" name="Text Box 197">
              <a:extLst>
                <a:ext uri="{FF2B5EF4-FFF2-40B4-BE49-F238E27FC236}">
                  <a16:creationId xmlns:a16="http://schemas.microsoft.com/office/drawing/2014/main" id="{4D38A058-B469-C042-BB91-50D506B159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77" y="1320"/>
              <a:ext cx="589" cy="2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fr-FR" altLang="fr-FR" sz="1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5" name="Group 195">
            <a:extLst>
              <a:ext uri="{FF2B5EF4-FFF2-40B4-BE49-F238E27FC236}">
                <a16:creationId xmlns:a16="http://schemas.microsoft.com/office/drawing/2014/main" id="{CF5E8BA0-500A-1447-A2CC-EF89FA3E4AFB}"/>
              </a:ext>
            </a:extLst>
          </p:cNvPr>
          <p:cNvGrpSpPr>
            <a:grpSpLocks/>
          </p:cNvGrpSpPr>
          <p:nvPr/>
        </p:nvGrpSpPr>
        <p:grpSpPr bwMode="auto">
          <a:xfrm>
            <a:off x="6376312" y="5319572"/>
            <a:ext cx="935038" cy="384176"/>
            <a:chOff x="4377" y="1320"/>
            <a:chExt cx="589" cy="242"/>
          </a:xfrm>
        </p:grpSpPr>
        <p:sp>
          <p:nvSpPr>
            <p:cNvPr id="176" name="Rectangle 196">
              <a:extLst>
                <a:ext uri="{FF2B5EF4-FFF2-40B4-BE49-F238E27FC236}">
                  <a16:creationId xmlns:a16="http://schemas.microsoft.com/office/drawing/2014/main" id="{A7F9956F-647D-474C-AA0F-BEBD7370C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2" y="1359"/>
              <a:ext cx="508" cy="134"/>
            </a:xfrm>
            <a:prstGeom prst="rect">
              <a:avLst/>
            </a:prstGeom>
            <a:gradFill rotWithShape="0">
              <a:gsLst>
                <a:gs pos="0">
                  <a:srgbClr val="333333"/>
                </a:gs>
                <a:gs pos="50000">
                  <a:schemeClr val="tx1">
                    <a:lumMod val="65000"/>
                    <a:lumOff val="35000"/>
                  </a:schemeClr>
                </a:gs>
                <a:gs pos="100000">
                  <a:srgbClr val="333333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BE"/>
            </a:p>
          </p:txBody>
        </p:sp>
        <p:sp>
          <p:nvSpPr>
            <p:cNvPr id="177" name="Text Box 197">
              <a:extLst>
                <a:ext uri="{FF2B5EF4-FFF2-40B4-BE49-F238E27FC236}">
                  <a16:creationId xmlns:a16="http://schemas.microsoft.com/office/drawing/2014/main" id="{2D767297-F7D5-A34E-9340-248E5114CB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77" y="1320"/>
              <a:ext cx="589" cy="2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fr-FR" altLang="fr-FR" sz="1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8" name="Group 195">
            <a:extLst>
              <a:ext uri="{FF2B5EF4-FFF2-40B4-BE49-F238E27FC236}">
                <a16:creationId xmlns:a16="http://schemas.microsoft.com/office/drawing/2014/main" id="{FED90845-0CF1-484A-B2B0-47E1DDD6B09B}"/>
              </a:ext>
            </a:extLst>
          </p:cNvPr>
          <p:cNvGrpSpPr>
            <a:grpSpLocks/>
          </p:cNvGrpSpPr>
          <p:nvPr/>
        </p:nvGrpSpPr>
        <p:grpSpPr bwMode="auto">
          <a:xfrm>
            <a:off x="8448935" y="5319572"/>
            <a:ext cx="935038" cy="384176"/>
            <a:chOff x="4377" y="1320"/>
            <a:chExt cx="589" cy="242"/>
          </a:xfrm>
        </p:grpSpPr>
        <p:sp>
          <p:nvSpPr>
            <p:cNvPr id="179" name="Rectangle 196">
              <a:extLst>
                <a:ext uri="{FF2B5EF4-FFF2-40B4-BE49-F238E27FC236}">
                  <a16:creationId xmlns:a16="http://schemas.microsoft.com/office/drawing/2014/main" id="{7644311B-6BBE-C440-A334-27E3791282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2" y="1359"/>
              <a:ext cx="508" cy="134"/>
            </a:xfrm>
            <a:prstGeom prst="rect">
              <a:avLst/>
            </a:prstGeom>
            <a:gradFill rotWithShape="0">
              <a:gsLst>
                <a:gs pos="0">
                  <a:srgbClr val="333333"/>
                </a:gs>
                <a:gs pos="50000">
                  <a:schemeClr val="tx1">
                    <a:lumMod val="65000"/>
                    <a:lumOff val="35000"/>
                  </a:schemeClr>
                </a:gs>
                <a:gs pos="100000">
                  <a:srgbClr val="333333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BE"/>
            </a:p>
          </p:txBody>
        </p:sp>
        <p:sp>
          <p:nvSpPr>
            <p:cNvPr id="180" name="Text Box 197">
              <a:extLst>
                <a:ext uri="{FF2B5EF4-FFF2-40B4-BE49-F238E27FC236}">
                  <a16:creationId xmlns:a16="http://schemas.microsoft.com/office/drawing/2014/main" id="{5F905D2B-C2FB-9A4B-8751-1C3F16A02D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77" y="1320"/>
              <a:ext cx="589" cy="2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fr-FR" altLang="fr-FR" sz="19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3" name="ZoneTexte 192">
            <a:extLst>
              <a:ext uri="{FF2B5EF4-FFF2-40B4-BE49-F238E27FC236}">
                <a16:creationId xmlns:a16="http://schemas.microsoft.com/office/drawing/2014/main" id="{5340E17A-3A5F-BA41-B7C6-1128559BB012}"/>
              </a:ext>
            </a:extLst>
          </p:cNvPr>
          <p:cNvSpPr txBox="1"/>
          <p:nvPr/>
        </p:nvSpPr>
        <p:spPr>
          <a:xfrm>
            <a:off x="1111749" y="2307508"/>
            <a:ext cx="1401930" cy="323777"/>
          </a:xfrm>
          <a:prstGeom prst="rect">
            <a:avLst/>
          </a:prstGeom>
          <a:noFill/>
        </p:spPr>
        <p:txBody>
          <a:bodyPr wrap="none" lIns="107287" tIns="53643" rIns="107287" bIns="53643" rtlCol="0">
            <a:spAutoFit/>
          </a:bodyPr>
          <a:lstStyle/>
          <a:p>
            <a:r>
              <a:rPr lang="fr-BE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</a:rPr>
              <a:t>SOMATIC CELL</a:t>
            </a:r>
          </a:p>
        </p:txBody>
      </p:sp>
      <p:sp>
        <p:nvSpPr>
          <p:cNvPr id="194" name="ZoneTexte 193">
            <a:extLst>
              <a:ext uri="{FF2B5EF4-FFF2-40B4-BE49-F238E27FC236}">
                <a16:creationId xmlns:a16="http://schemas.microsoft.com/office/drawing/2014/main" id="{F2605455-7D91-674D-A5DE-8D2E7C88F88F}"/>
              </a:ext>
            </a:extLst>
          </p:cNvPr>
          <p:cNvSpPr txBox="1"/>
          <p:nvPr/>
        </p:nvSpPr>
        <p:spPr>
          <a:xfrm>
            <a:off x="1196504" y="5333295"/>
            <a:ext cx="1284269" cy="323777"/>
          </a:xfrm>
          <a:prstGeom prst="rect">
            <a:avLst/>
          </a:prstGeom>
          <a:noFill/>
        </p:spPr>
        <p:txBody>
          <a:bodyPr wrap="none" lIns="107287" tIns="53643" rIns="107287" bIns="53643" rtlCol="0">
            <a:spAutoFit/>
          </a:bodyPr>
          <a:lstStyle/>
          <a:p>
            <a:r>
              <a:rPr lang="fr-BE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</a:rPr>
              <a:t>TUMOR CELL</a:t>
            </a:r>
          </a:p>
        </p:txBody>
      </p:sp>
      <p:sp>
        <p:nvSpPr>
          <p:cNvPr id="183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8409626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88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33426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9" name="Oval 174">
            <a:extLst>
              <a:ext uri="{FF2B5EF4-FFF2-40B4-BE49-F238E27FC236}">
                <a16:creationId xmlns:a16="http://schemas.microsoft.com/office/drawing/2014/main" id="{7768D8A9-B2FA-B344-8E58-15D89A8C6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307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06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4573" y="5118688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07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8373" y="5118686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10" name="Line 164">
            <a:extLst>
              <a:ext uri="{FF2B5EF4-FFF2-40B4-BE49-F238E27FC236}">
                <a16:creationId xmlns:a16="http://schemas.microsoft.com/office/drawing/2014/main" id="{F6544E3A-C42A-B843-A339-2F7FF7003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28822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12" name="Line 168">
            <a:extLst>
              <a:ext uri="{FF2B5EF4-FFF2-40B4-BE49-F238E27FC236}">
                <a16:creationId xmlns:a16="http://schemas.microsoft.com/office/drawing/2014/main" id="{B09B0EF6-254E-F041-B2EE-4FC116BC3DCE}"/>
              </a:ext>
            </a:extLst>
          </p:cNvPr>
          <p:cNvSpPr>
            <a:spLocks noChangeShapeType="1"/>
          </p:cNvSpPr>
          <p:nvPr/>
        </p:nvSpPr>
        <p:spPr bwMode="auto">
          <a:xfrm>
            <a:off x="5053891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15" name="Oval 175">
            <a:extLst>
              <a:ext uri="{FF2B5EF4-FFF2-40B4-BE49-F238E27FC236}">
                <a16:creationId xmlns:a16="http://schemas.microsoft.com/office/drawing/2014/main" id="{8B58F15A-271A-304D-9F40-55B6911A4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622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18" name="Oval 179">
            <a:extLst>
              <a:ext uri="{FF2B5EF4-FFF2-40B4-BE49-F238E27FC236}">
                <a16:creationId xmlns:a16="http://schemas.microsoft.com/office/drawing/2014/main" id="{0EC7DC75-723F-3748-8CFD-F7FC85F5F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7691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27" name="Line 164">
            <a:extLst>
              <a:ext uri="{FF2B5EF4-FFF2-40B4-BE49-F238E27FC236}">
                <a16:creationId xmlns:a16="http://schemas.microsoft.com/office/drawing/2014/main" id="{F6544E3A-C42A-B843-A339-2F7FF7003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3411809" y="5172957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28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3030809" y="5172957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32" name="Oval 175">
            <a:extLst>
              <a:ext uri="{FF2B5EF4-FFF2-40B4-BE49-F238E27FC236}">
                <a16:creationId xmlns:a16="http://schemas.microsoft.com/office/drawing/2014/main" id="{8B58F15A-271A-304D-9F40-55B6911A4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5609" y="5112632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6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34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4609" y="5112632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37" name="Line 121">
            <a:extLst>
              <a:ext uri="{FF2B5EF4-FFF2-40B4-BE49-F238E27FC236}">
                <a16:creationId xmlns:a16="http://schemas.microsoft.com/office/drawing/2014/main" id="{E4BD479F-F483-D347-892E-526BA8D27EB0}"/>
              </a:ext>
            </a:extLst>
          </p:cNvPr>
          <p:cNvSpPr>
            <a:spLocks noChangeShapeType="1"/>
          </p:cNvSpPr>
          <p:nvPr/>
        </p:nvSpPr>
        <p:spPr bwMode="auto">
          <a:xfrm>
            <a:off x="3958529" y="5120000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38" name="Oval 132">
            <a:extLst>
              <a:ext uri="{FF2B5EF4-FFF2-40B4-BE49-F238E27FC236}">
                <a16:creationId xmlns:a16="http://schemas.microsoft.com/office/drawing/2014/main" id="{933DA6C6-9257-CE4F-9771-976C7776E9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2329" y="511999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50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6956908" y="5125751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51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708" y="512574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52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5776060" y="5125750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53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9860" y="5125748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351" name="Line 115">
            <a:extLst>
              <a:ext uri="{FF2B5EF4-FFF2-40B4-BE49-F238E27FC236}">
                <a16:creationId xmlns:a16="http://schemas.microsoft.com/office/drawing/2014/main" id="{4DC038AC-6577-1345-B2B0-1FBE5BC7A6EA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0089" y="2166072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352" name="Oval 117">
            <a:extLst>
              <a:ext uri="{FF2B5EF4-FFF2-40B4-BE49-F238E27FC236}">
                <a16:creationId xmlns:a16="http://schemas.microsoft.com/office/drawing/2014/main" id="{F8142E54-D130-2241-8FB1-082B42BD3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3889" y="2105745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353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7875348" y="2106516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354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9148" y="2106514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357" name="Line 164">
            <a:extLst>
              <a:ext uri="{FF2B5EF4-FFF2-40B4-BE49-F238E27FC236}">
                <a16:creationId xmlns:a16="http://schemas.microsoft.com/office/drawing/2014/main" id="{F6544E3A-C42A-B843-A339-2F7FF7003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8975907" y="2166841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59" name="Line 168">
            <a:extLst>
              <a:ext uri="{FF2B5EF4-FFF2-40B4-BE49-F238E27FC236}">
                <a16:creationId xmlns:a16="http://schemas.microsoft.com/office/drawing/2014/main" id="{B09B0EF6-254E-F041-B2EE-4FC116BC3DCE}"/>
              </a:ext>
            </a:extLst>
          </p:cNvPr>
          <p:cNvSpPr>
            <a:spLocks noChangeShapeType="1"/>
          </p:cNvSpPr>
          <p:nvPr/>
        </p:nvSpPr>
        <p:spPr bwMode="auto">
          <a:xfrm>
            <a:off x="9128307" y="2166841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66" name="Oval 175">
            <a:extLst>
              <a:ext uri="{FF2B5EF4-FFF2-40B4-BE49-F238E27FC236}">
                <a16:creationId xmlns:a16="http://schemas.microsoft.com/office/drawing/2014/main" id="{8B58F15A-271A-304D-9F40-55B6911A4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9707" y="2106516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69" name="Oval 179">
            <a:extLst>
              <a:ext uri="{FF2B5EF4-FFF2-40B4-BE49-F238E27FC236}">
                <a16:creationId xmlns:a16="http://schemas.microsoft.com/office/drawing/2014/main" id="{0EC7DC75-723F-3748-8CFD-F7FC85F5F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52107" y="2106516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71" name="Line 121">
            <a:extLst>
              <a:ext uri="{FF2B5EF4-FFF2-40B4-BE49-F238E27FC236}">
                <a16:creationId xmlns:a16="http://schemas.microsoft.com/office/drawing/2014/main" id="{E4BD479F-F483-D347-892E-526BA8D27EB0}"/>
              </a:ext>
            </a:extLst>
          </p:cNvPr>
          <p:cNvSpPr>
            <a:spLocks noChangeShapeType="1"/>
          </p:cNvSpPr>
          <p:nvPr/>
        </p:nvSpPr>
        <p:spPr bwMode="auto">
          <a:xfrm>
            <a:off x="9522627" y="2113884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372" name="Oval 132">
            <a:extLst>
              <a:ext uri="{FF2B5EF4-FFF2-40B4-BE49-F238E27FC236}">
                <a16:creationId xmlns:a16="http://schemas.microsoft.com/office/drawing/2014/main" id="{933DA6C6-9257-CE4F-9771-976C7776E9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46427" y="21138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384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4573" y="2107523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385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8373" y="210752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386" name="Line 164">
            <a:extLst>
              <a:ext uri="{FF2B5EF4-FFF2-40B4-BE49-F238E27FC236}">
                <a16:creationId xmlns:a16="http://schemas.microsoft.com/office/drawing/2014/main" id="{F6544E3A-C42A-B843-A339-2F7FF7003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28822" y="2167849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87" name="Line 168">
            <a:extLst>
              <a:ext uri="{FF2B5EF4-FFF2-40B4-BE49-F238E27FC236}">
                <a16:creationId xmlns:a16="http://schemas.microsoft.com/office/drawing/2014/main" id="{B09B0EF6-254E-F041-B2EE-4FC116BC3DCE}"/>
              </a:ext>
            </a:extLst>
          </p:cNvPr>
          <p:cNvSpPr>
            <a:spLocks noChangeShapeType="1"/>
          </p:cNvSpPr>
          <p:nvPr/>
        </p:nvSpPr>
        <p:spPr bwMode="auto">
          <a:xfrm>
            <a:off x="5053891" y="2167849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88" name="Oval 175">
            <a:extLst>
              <a:ext uri="{FF2B5EF4-FFF2-40B4-BE49-F238E27FC236}">
                <a16:creationId xmlns:a16="http://schemas.microsoft.com/office/drawing/2014/main" id="{8B58F15A-271A-304D-9F40-55B6911A4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622" y="2107524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89" name="Oval 179">
            <a:extLst>
              <a:ext uri="{FF2B5EF4-FFF2-40B4-BE49-F238E27FC236}">
                <a16:creationId xmlns:a16="http://schemas.microsoft.com/office/drawing/2014/main" id="{0EC7DC75-723F-3748-8CFD-F7FC85F5F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7691" y="2107524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90" name="Line 164">
            <a:extLst>
              <a:ext uri="{FF2B5EF4-FFF2-40B4-BE49-F238E27FC236}">
                <a16:creationId xmlns:a16="http://schemas.microsoft.com/office/drawing/2014/main" id="{F6544E3A-C42A-B843-A339-2F7FF7003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3411809" y="216179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91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3030809" y="216179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92" name="Oval 175">
            <a:extLst>
              <a:ext uri="{FF2B5EF4-FFF2-40B4-BE49-F238E27FC236}">
                <a16:creationId xmlns:a16="http://schemas.microsoft.com/office/drawing/2014/main" id="{8B58F15A-271A-304D-9F40-55B6911A4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5609" y="210146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93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4609" y="210146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394" name="Line 121">
            <a:extLst>
              <a:ext uri="{FF2B5EF4-FFF2-40B4-BE49-F238E27FC236}">
                <a16:creationId xmlns:a16="http://schemas.microsoft.com/office/drawing/2014/main" id="{E4BD479F-F483-D347-892E-526BA8D27EB0}"/>
              </a:ext>
            </a:extLst>
          </p:cNvPr>
          <p:cNvSpPr>
            <a:spLocks noChangeShapeType="1"/>
          </p:cNvSpPr>
          <p:nvPr/>
        </p:nvSpPr>
        <p:spPr bwMode="auto">
          <a:xfrm>
            <a:off x="3958529" y="2108835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395" name="Oval 132">
            <a:extLst>
              <a:ext uri="{FF2B5EF4-FFF2-40B4-BE49-F238E27FC236}">
                <a16:creationId xmlns:a16="http://schemas.microsoft.com/office/drawing/2014/main" id="{933DA6C6-9257-CE4F-9771-976C7776E9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2329" y="2108832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404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6956908" y="2114586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405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708" y="2114584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406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5776060" y="2114585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407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9860" y="2114583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420" name="Line 162">
            <a:extLst>
              <a:ext uri="{FF2B5EF4-FFF2-40B4-BE49-F238E27FC236}">
                <a16:creationId xmlns:a16="http://schemas.microsoft.com/office/drawing/2014/main" id="{112B1D7B-40D3-784B-B65A-D7AFBEC8C8F5}"/>
              </a:ext>
            </a:extLst>
          </p:cNvPr>
          <p:cNvSpPr>
            <a:spLocks noChangeShapeType="1"/>
          </p:cNvSpPr>
          <p:nvPr/>
        </p:nvSpPr>
        <p:spPr bwMode="auto">
          <a:xfrm>
            <a:off x="6478971" y="519806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1" name="Line 163">
            <a:extLst>
              <a:ext uri="{FF2B5EF4-FFF2-40B4-BE49-F238E27FC236}">
                <a16:creationId xmlns:a16="http://schemas.microsoft.com/office/drawing/2014/main" id="{E7857D20-D078-9B4B-A503-BE1B07EE87B7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2771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2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6555171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3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6314379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4" name="Line 170">
            <a:extLst>
              <a:ext uri="{FF2B5EF4-FFF2-40B4-BE49-F238E27FC236}">
                <a16:creationId xmlns:a16="http://schemas.microsoft.com/office/drawing/2014/main" id="{596D9E82-B575-A546-8321-3B1654629F7B}"/>
              </a:ext>
            </a:extLst>
          </p:cNvPr>
          <p:cNvSpPr>
            <a:spLocks noChangeShapeType="1"/>
          </p:cNvSpPr>
          <p:nvPr/>
        </p:nvSpPr>
        <p:spPr bwMode="auto">
          <a:xfrm>
            <a:off x="6466779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5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8179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6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8971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7" name="Oval 185">
            <a:extLst>
              <a:ext uri="{FF2B5EF4-FFF2-40B4-BE49-F238E27FC236}">
                <a16:creationId xmlns:a16="http://schemas.microsoft.com/office/drawing/2014/main" id="{57AD89FC-9C9F-924C-B928-1210557A9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2771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8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6369890" y="518002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9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3690" y="511969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0" name="Oval 174">
            <a:extLst>
              <a:ext uri="{FF2B5EF4-FFF2-40B4-BE49-F238E27FC236}">
                <a16:creationId xmlns:a16="http://schemas.microsoft.com/office/drawing/2014/main" id="{7768D8A9-B2FA-B344-8E58-15D89A8C6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571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1" name="Line 162">
            <a:extLst>
              <a:ext uri="{FF2B5EF4-FFF2-40B4-BE49-F238E27FC236}">
                <a16:creationId xmlns:a16="http://schemas.microsoft.com/office/drawing/2014/main" id="{112B1D7B-40D3-784B-B65A-D7AFBEC8C8F5}"/>
              </a:ext>
            </a:extLst>
          </p:cNvPr>
          <p:cNvSpPr>
            <a:spLocks noChangeShapeType="1"/>
          </p:cNvSpPr>
          <p:nvPr/>
        </p:nvSpPr>
        <p:spPr bwMode="auto">
          <a:xfrm>
            <a:off x="4438230" y="518595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2" name="Line 163">
            <a:extLst>
              <a:ext uri="{FF2B5EF4-FFF2-40B4-BE49-F238E27FC236}">
                <a16:creationId xmlns:a16="http://schemas.microsoft.com/office/drawing/2014/main" id="{E7857D20-D078-9B4B-A503-BE1B07EE87B7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2030" y="516690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3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4514430" y="516690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4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4273638" y="516690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5" name="Line 170">
            <a:extLst>
              <a:ext uri="{FF2B5EF4-FFF2-40B4-BE49-F238E27FC236}">
                <a16:creationId xmlns:a16="http://schemas.microsoft.com/office/drawing/2014/main" id="{596D9E82-B575-A546-8321-3B1654629F7B}"/>
              </a:ext>
            </a:extLst>
          </p:cNvPr>
          <p:cNvSpPr>
            <a:spLocks noChangeShapeType="1"/>
          </p:cNvSpPr>
          <p:nvPr/>
        </p:nvSpPr>
        <p:spPr bwMode="auto">
          <a:xfrm>
            <a:off x="4426038" y="516690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6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7438" y="510657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7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8230" y="510657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8" name="Oval 185">
            <a:extLst>
              <a:ext uri="{FF2B5EF4-FFF2-40B4-BE49-F238E27FC236}">
                <a16:creationId xmlns:a16="http://schemas.microsoft.com/office/drawing/2014/main" id="{57AD89FC-9C9F-924C-B928-1210557A9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2030" y="510657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9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4329149" y="5167910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0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52949" y="5107585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1" name="Oval 174">
            <a:extLst>
              <a:ext uri="{FF2B5EF4-FFF2-40B4-BE49-F238E27FC236}">
                <a16:creationId xmlns:a16="http://schemas.microsoft.com/office/drawing/2014/main" id="{7768D8A9-B2FA-B344-8E58-15D89A8C6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5830" y="510657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2" name="Line 162">
            <a:extLst>
              <a:ext uri="{FF2B5EF4-FFF2-40B4-BE49-F238E27FC236}">
                <a16:creationId xmlns:a16="http://schemas.microsoft.com/office/drawing/2014/main" id="{112B1D7B-40D3-784B-B65A-D7AFBEC8C8F5}"/>
              </a:ext>
            </a:extLst>
          </p:cNvPr>
          <p:cNvSpPr>
            <a:spLocks noChangeShapeType="1"/>
          </p:cNvSpPr>
          <p:nvPr/>
        </p:nvSpPr>
        <p:spPr bwMode="auto">
          <a:xfrm>
            <a:off x="8538895" y="2192868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3" name="Line 163">
            <a:extLst>
              <a:ext uri="{FF2B5EF4-FFF2-40B4-BE49-F238E27FC236}">
                <a16:creationId xmlns:a16="http://schemas.microsoft.com/office/drawing/2014/main" id="{E7857D20-D078-9B4B-A503-BE1B07EE87B7}"/>
              </a:ext>
            </a:extLst>
          </p:cNvPr>
          <p:cNvSpPr>
            <a:spLocks noChangeShapeType="1"/>
          </p:cNvSpPr>
          <p:nvPr/>
        </p:nvSpPr>
        <p:spPr bwMode="auto">
          <a:xfrm>
            <a:off x="8462695" y="2173818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4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5095" y="2173818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5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8374303" y="2173818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6" name="Line 170">
            <a:extLst>
              <a:ext uri="{FF2B5EF4-FFF2-40B4-BE49-F238E27FC236}">
                <a16:creationId xmlns:a16="http://schemas.microsoft.com/office/drawing/2014/main" id="{596D9E82-B575-A546-8321-3B1654629F7B}"/>
              </a:ext>
            </a:extLst>
          </p:cNvPr>
          <p:cNvSpPr>
            <a:spLocks noChangeShapeType="1"/>
          </p:cNvSpPr>
          <p:nvPr/>
        </p:nvSpPr>
        <p:spPr bwMode="auto">
          <a:xfrm>
            <a:off x="8526703" y="2173818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7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98103" y="2113493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8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8895" y="2113493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9" name="Oval 185">
            <a:extLst>
              <a:ext uri="{FF2B5EF4-FFF2-40B4-BE49-F238E27FC236}">
                <a16:creationId xmlns:a16="http://schemas.microsoft.com/office/drawing/2014/main" id="{57AD89FC-9C9F-924C-B928-1210557A9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62695" y="2113493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50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8429814" y="217482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51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3614" y="211450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52" name="Oval 174">
            <a:extLst>
              <a:ext uri="{FF2B5EF4-FFF2-40B4-BE49-F238E27FC236}">
                <a16:creationId xmlns:a16="http://schemas.microsoft.com/office/drawing/2014/main" id="{7768D8A9-B2FA-B344-8E58-15D89A8C6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6495" y="2113493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53" name="Line 162">
            <a:extLst>
              <a:ext uri="{FF2B5EF4-FFF2-40B4-BE49-F238E27FC236}">
                <a16:creationId xmlns:a16="http://schemas.microsoft.com/office/drawing/2014/main" id="{112B1D7B-40D3-784B-B65A-D7AFBEC8C8F5}"/>
              </a:ext>
            </a:extLst>
          </p:cNvPr>
          <p:cNvSpPr>
            <a:spLocks noChangeShapeType="1"/>
          </p:cNvSpPr>
          <p:nvPr/>
        </p:nvSpPr>
        <p:spPr bwMode="auto">
          <a:xfrm>
            <a:off x="6448695" y="2179743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54" name="Line 163">
            <a:extLst>
              <a:ext uri="{FF2B5EF4-FFF2-40B4-BE49-F238E27FC236}">
                <a16:creationId xmlns:a16="http://schemas.microsoft.com/office/drawing/2014/main" id="{E7857D20-D078-9B4B-A503-BE1B07EE87B7}"/>
              </a:ext>
            </a:extLst>
          </p:cNvPr>
          <p:cNvSpPr>
            <a:spLocks noChangeShapeType="1"/>
          </p:cNvSpPr>
          <p:nvPr/>
        </p:nvSpPr>
        <p:spPr bwMode="auto">
          <a:xfrm>
            <a:off x="6372495" y="2160693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55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6524895" y="2160693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56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6284103" y="2160693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57" name="Line 170">
            <a:extLst>
              <a:ext uri="{FF2B5EF4-FFF2-40B4-BE49-F238E27FC236}">
                <a16:creationId xmlns:a16="http://schemas.microsoft.com/office/drawing/2014/main" id="{596D9E82-B575-A546-8321-3B1654629F7B}"/>
              </a:ext>
            </a:extLst>
          </p:cNvPr>
          <p:cNvSpPr>
            <a:spLocks noChangeShapeType="1"/>
          </p:cNvSpPr>
          <p:nvPr/>
        </p:nvSpPr>
        <p:spPr bwMode="auto">
          <a:xfrm>
            <a:off x="6436503" y="2160693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58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07903" y="2100368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59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8695" y="2100368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60" name="Oval 185">
            <a:extLst>
              <a:ext uri="{FF2B5EF4-FFF2-40B4-BE49-F238E27FC236}">
                <a16:creationId xmlns:a16="http://schemas.microsoft.com/office/drawing/2014/main" id="{57AD89FC-9C9F-924C-B928-1210557A9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2495" y="2100368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61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6339614" y="2161701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62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3414" y="2101376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63" name="Oval 174">
            <a:extLst>
              <a:ext uri="{FF2B5EF4-FFF2-40B4-BE49-F238E27FC236}">
                <a16:creationId xmlns:a16="http://schemas.microsoft.com/office/drawing/2014/main" id="{7768D8A9-B2FA-B344-8E58-15D89A8C6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6295" y="2100368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64" name="Line 162">
            <a:extLst>
              <a:ext uri="{FF2B5EF4-FFF2-40B4-BE49-F238E27FC236}">
                <a16:creationId xmlns:a16="http://schemas.microsoft.com/office/drawing/2014/main" id="{112B1D7B-40D3-784B-B65A-D7AFBEC8C8F5}"/>
              </a:ext>
            </a:extLst>
          </p:cNvPr>
          <p:cNvSpPr>
            <a:spLocks noChangeShapeType="1"/>
          </p:cNvSpPr>
          <p:nvPr/>
        </p:nvSpPr>
        <p:spPr bwMode="auto">
          <a:xfrm>
            <a:off x="4414015" y="219185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65" name="Line 163">
            <a:extLst>
              <a:ext uri="{FF2B5EF4-FFF2-40B4-BE49-F238E27FC236}">
                <a16:creationId xmlns:a16="http://schemas.microsoft.com/office/drawing/2014/main" id="{E7857D20-D078-9B4B-A503-BE1B07EE87B7}"/>
              </a:ext>
            </a:extLst>
          </p:cNvPr>
          <p:cNvSpPr>
            <a:spLocks noChangeShapeType="1"/>
          </p:cNvSpPr>
          <p:nvPr/>
        </p:nvSpPr>
        <p:spPr bwMode="auto">
          <a:xfrm>
            <a:off x="4337815" y="217280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66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0215" y="217280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67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4249423" y="217280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68" name="Line 170">
            <a:extLst>
              <a:ext uri="{FF2B5EF4-FFF2-40B4-BE49-F238E27FC236}">
                <a16:creationId xmlns:a16="http://schemas.microsoft.com/office/drawing/2014/main" id="{596D9E82-B575-A546-8321-3B1654629F7B}"/>
              </a:ext>
            </a:extLst>
          </p:cNvPr>
          <p:cNvSpPr>
            <a:spLocks noChangeShapeType="1"/>
          </p:cNvSpPr>
          <p:nvPr/>
        </p:nvSpPr>
        <p:spPr bwMode="auto">
          <a:xfrm>
            <a:off x="4401823" y="217280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69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3223" y="211247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70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4015" y="211247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71" name="Oval 185">
            <a:extLst>
              <a:ext uri="{FF2B5EF4-FFF2-40B4-BE49-F238E27FC236}">
                <a16:creationId xmlns:a16="http://schemas.microsoft.com/office/drawing/2014/main" id="{57AD89FC-9C9F-924C-B928-1210557A9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815" y="211247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72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4304934" y="217381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73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8734" y="211348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74" name="Oval 174">
            <a:extLst>
              <a:ext uri="{FF2B5EF4-FFF2-40B4-BE49-F238E27FC236}">
                <a16:creationId xmlns:a16="http://schemas.microsoft.com/office/drawing/2014/main" id="{7768D8A9-B2FA-B344-8E58-15D89A8C6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1615" y="211247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grpSp>
        <p:nvGrpSpPr>
          <p:cNvPr id="408" name="Grouper 407"/>
          <p:cNvGrpSpPr/>
          <p:nvPr/>
        </p:nvGrpSpPr>
        <p:grpSpPr>
          <a:xfrm>
            <a:off x="2770435" y="2307508"/>
            <a:ext cx="6892443" cy="391131"/>
            <a:chOff x="2770435" y="4989050"/>
            <a:chExt cx="6892443" cy="391131"/>
          </a:xfrm>
        </p:grpSpPr>
        <p:sp>
          <p:nvSpPr>
            <p:cNvPr id="409" name="Rectangle 194">
              <a:extLst>
                <a:ext uri="{FF2B5EF4-FFF2-40B4-BE49-F238E27FC236}">
                  <a16:creationId xmlns:a16="http://schemas.microsoft.com/office/drawing/2014/main" id="{726A0271-D297-564C-B4D6-0E693135E1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0435" y="5048754"/>
              <a:ext cx="6892443" cy="221456"/>
            </a:xfrm>
            <a:prstGeom prst="rect">
              <a:avLst/>
            </a:prstGeom>
            <a:gradFill rotWithShape="1">
              <a:gsLst>
                <a:gs pos="0">
                  <a:schemeClr val="bg1">
                    <a:lumMod val="50000"/>
                  </a:schemeClr>
                </a:gs>
                <a:gs pos="50000">
                  <a:srgbClr val="FFFFFF"/>
                </a:gs>
                <a:gs pos="100000">
                  <a:schemeClr val="bg1">
                    <a:lumMod val="50000"/>
                  </a:schemeClr>
                </a:gs>
              </a:gsLst>
              <a:lin ang="5400000" scaled="1"/>
            </a:gradFill>
            <a:ln w="12700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7287" tIns="53643" rIns="107287" bIns="53643" anchor="ctr"/>
            <a:lstStyle/>
            <a:p>
              <a:endParaRPr lang="fr-BE"/>
            </a:p>
          </p:txBody>
        </p:sp>
        <p:grpSp>
          <p:nvGrpSpPr>
            <p:cNvPr id="410" name="Grouper 409"/>
            <p:cNvGrpSpPr/>
            <p:nvPr/>
          </p:nvGrpSpPr>
          <p:grpSpPr>
            <a:xfrm>
              <a:off x="4282811" y="4989050"/>
              <a:ext cx="5049048" cy="391131"/>
              <a:chOff x="4282811" y="4989050"/>
              <a:chExt cx="5049048" cy="391131"/>
            </a:xfrm>
          </p:grpSpPr>
          <p:grpSp>
            <p:nvGrpSpPr>
              <p:cNvPr id="411" name="Group 195"/>
              <p:cNvGrpSpPr>
                <a:grpSpLocks/>
              </p:cNvGrpSpPr>
              <p:nvPr/>
            </p:nvGrpSpPr>
            <p:grpSpPr bwMode="auto">
              <a:xfrm>
                <a:off x="4282811" y="4989050"/>
                <a:ext cx="935038" cy="391131"/>
                <a:chOff x="4377" y="1320"/>
                <a:chExt cx="589" cy="242"/>
              </a:xfrm>
            </p:grpSpPr>
            <p:sp>
              <p:nvSpPr>
                <p:cNvPr id="418" name="Rectangle 196"/>
                <p:cNvSpPr>
                  <a:spLocks noChangeArrowheads="1"/>
                </p:cNvSpPr>
                <p:nvPr/>
              </p:nvSpPr>
              <p:spPr bwMode="auto">
                <a:xfrm>
                  <a:off x="4422" y="1359"/>
                  <a:ext cx="508" cy="134"/>
                </a:xfrm>
                <a:prstGeom prst="rect">
                  <a:avLst/>
                </a:prstGeom>
                <a:gradFill rotWithShape="0">
                  <a:gsLst>
                    <a:gs pos="0">
                      <a:srgbClr val="333333"/>
                    </a:gs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rgbClr val="333333"/>
                    </a:gs>
                  </a:gsLst>
                  <a:lin ang="5400000" scaled="1"/>
                </a:gradFill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BE"/>
                </a:p>
              </p:txBody>
            </p:sp>
            <p:sp>
              <p:nvSpPr>
                <p:cNvPr id="419" name="Text Box 197"/>
                <p:cNvSpPr txBox="1">
                  <a:spLocks noChangeArrowheads="1"/>
                </p:cNvSpPr>
                <p:nvPr/>
              </p:nvSpPr>
              <p:spPr bwMode="auto">
                <a:xfrm>
                  <a:off x="4377" y="1320"/>
                  <a:ext cx="589" cy="24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mc="http://schemas.openxmlformats.org/markup-compatibility/2006" xmlns:mv="urn:schemas-microsoft-com:mac:vml"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endParaRPr lang="fr-FR" altLang="fr-FR" sz="19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412" name="Group 195"/>
              <p:cNvGrpSpPr>
                <a:grpSpLocks/>
              </p:cNvGrpSpPr>
              <p:nvPr/>
            </p:nvGrpSpPr>
            <p:grpSpPr bwMode="auto">
              <a:xfrm>
                <a:off x="6324198" y="4995106"/>
                <a:ext cx="935038" cy="384176"/>
                <a:chOff x="4377" y="1320"/>
                <a:chExt cx="589" cy="242"/>
              </a:xfrm>
            </p:grpSpPr>
            <p:sp>
              <p:nvSpPr>
                <p:cNvPr id="416" name="Rectangle 196"/>
                <p:cNvSpPr>
                  <a:spLocks noChangeArrowheads="1"/>
                </p:cNvSpPr>
                <p:nvPr/>
              </p:nvSpPr>
              <p:spPr bwMode="auto">
                <a:xfrm>
                  <a:off x="4422" y="1359"/>
                  <a:ext cx="508" cy="134"/>
                </a:xfrm>
                <a:prstGeom prst="rect">
                  <a:avLst/>
                </a:prstGeom>
                <a:gradFill rotWithShape="0">
                  <a:gsLst>
                    <a:gs pos="0">
                      <a:srgbClr val="333333"/>
                    </a:gs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rgbClr val="333333"/>
                    </a:gs>
                  </a:gsLst>
                  <a:lin ang="5400000" scaled="1"/>
                </a:gradFill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BE"/>
                </a:p>
              </p:txBody>
            </p:sp>
            <p:sp>
              <p:nvSpPr>
                <p:cNvPr id="417" name="Text Box 197"/>
                <p:cNvSpPr txBox="1">
                  <a:spLocks noChangeArrowheads="1"/>
                </p:cNvSpPr>
                <p:nvPr/>
              </p:nvSpPr>
              <p:spPr bwMode="auto">
                <a:xfrm>
                  <a:off x="4377" y="1320"/>
                  <a:ext cx="589" cy="24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mc="http://schemas.openxmlformats.org/markup-compatibility/2006" xmlns:mv="urn:schemas-microsoft-com:mac:vml"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endParaRPr lang="fr-FR" altLang="fr-FR" sz="19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413" name="Group 195"/>
              <p:cNvGrpSpPr>
                <a:grpSpLocks/>
              </p:cNvGrpSpPr>
              <p:nvPr/>
            </p:nvGrpSpPr>
            <p:grpSpPr bwMode="auto">
              <a:xfrm>
                <a:off x="8396821" y="4995106"/>
                <a:ext cx="935038" cy="384176"/>
                <a:chOff x="4377" y="1320"/>
                <a:chExt cx="589" cy="242"/>
              </a:xfrm>
            </p:grpSpPr>
            <p:sp>
              <p:nvSpPr>
                <p:cNvPr id="414" name="Rectangle 196"/>
                <p:cNvSpPr>
                  <a:spLocks noChangeArrowheads="1"/>
                </p:cNvSpPr>
                <p:nvPr/>
              </p:nvSpPr>
              <p:spPr bwMode="auto">
                <a:xfrm>
                  <a:off x="4422" y="1359"/>
                  <a:ext cx="508" cy="134"/>
                </a:xfrm>
                <a:prstGeom prst="rect">
                  <a:avLst/>
                </a:prstGeom>
                <a:gradFill rotWithShape="0">
                  <a:gsLst>
                    <a:gs pos="0">
                      <a:srgbClr val="333333"/>
                    </a:gs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rgbClr val="333333"/>
                    </a:gs>
                  </a:gsLst>
                  <a:lin ang="5400000" scaled="1"/>
                </a:gradFill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BE"/>
                </a:p>
              </p:txBody>
            </p:sp>
            <p:sp>
              <p:nvSpPr>
                <p:cNvPr id="415" name="Text Box 197"/>
                <p:cNvSpPr txBox="1">
                  <a:spLocks noChangeArrowheads="1"/>
                </p:cNvSpPr>
                <p:nvPr/>
              </p:nvSpPr>
              <p:spPr bwMode="auto">
                <a:xfrm>
                  <a:off x="4377" y="1320"/>
                  <a:ext cx="589" cy="24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mc="http://schemas.openxmlformats.org/markup-compatibility/2006" xmlns:mv="urn:schemas-microsoft-com:mac:vml"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endParaRPr lang="fr-FR" altLang="fr-FR" sz="19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5" name="Grouper 4"/>
          <p:cNvGrpSpPr/>
          <p:nvPr/>
        </p:nvGrpSpPr>
        <p:grpSpPr>
          <a:xfrm>
            <a:off x="2770435" y="5318673"/>
            <a:ext cx="6892443" cy="391131"/>
            <a:chOff x="2770435" y="4989050"/>
            <a:chExt cx="6892443" cy="391131"/>
          </a:xfrm>
        </p:grpSpPr>
        <p:sp>
          <p:nvSpPr>
            <p:cNvPr id="171" name="Rectangle 194">
              <a:extLst>
                <a:ext uri="{FF2B5EF4-FFF2-40B4-BE49-F238E27FC236}">
                  <a16:creationId xmlns:a16="http://schemas.microsoft.com/office/drawing/2014/main" id="{726A0271-D297-564C-B4D6-0E693135E1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0435" y="5048754"/>
              <a:ext cx="6892443" cy="221456"/>
            </a:xfrm>
            <a:prstGeom prst="rect">
              <a:avLst/>
            </a:prstGeom>
            <a:gradFill rotWithShape="1">
              <a:gsLst>
                <a:gs pos="0">
                  <a:schemeClr val="bg1">
                    <a:lumMod val="50000"/>
                  </a:schemeClr>
                </a:gs>
                <a:gs pos="50000">
                  <a:srgbClr val="FFFFFF"/>
                </a:gs>
                <a:gs pos="100000">
                  <a:schemeClr val="bg1">
                    <a:lumMod val="50000"/>
                  </a:schemeClr>
                </a:gs>
              </a:gsLst>
              <a:lin ang="5400000" scaled="1"/>
            </a:gradFill>
            <a:ln w="12700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7287" tIns="53643" rIns="107287" bIns="53643" anchor="ctr"/>
            <a:lstStyle/>
            <a:p>
              <a:endParaRPr lang="fr-BE"/>
            </a:p>
          </p:txBody>
        </p:sp>
        <p:grpSp>
          <p:nvGrpSpPr>
            <p:cNvPr id="4" name="Grouper 3"/>
            <p:cNvGrpSpPr/>
            <p:nvPr/>
          </p:nvGrpSpPr>
          <p:grpSpPr>
            <a:xfrm>
              <a:off x="4282811" y="4989050"/>
              <a:ext cx="5049048" cy="391131"/>
              <a:chOff x="4282811" y="4989050"/>
              <a:chExt cx="5049048" cy="391131"/>
            </a:xfrm>
          </p:grpSpPr>
          <p:grpSp>
            <p:nvGrpSpPr>
              <p:cNvPr id="189" name="Group 195"/>
              <p:cNvGrpSpPr>
                <a:grpSpLocks/>
              </p:cNvGrpSpPr>
              <p:nvPr/>
            </p:nvGrpSpPr>
            <p:grpSpPr bwMode="auto">
              <a:xfrm>
                <a:off x="4282811" y="4989050"/>
                <a:ext cx="935038" cy="391131"/>
                <a:chOff x="4377" y="1320"/>
                <a:chExt cx="589" cy="242"/>
              </a:xfrm>
            </p:grpSpPr>
            <p:sp>
              <p:nvSpPr>
                <p:cNvPr id="190" name="Rectangle 196"/>
                <p:cNvSpPr>
                  <a:spLocks noChangeArrowheads="1"/>
                </p:cNvSpPr>
                <p:nvPr/>
              </p:nvSpPr>
              <p:spPr bwMode="auto">
                <a:xfrm>
                  <a:off x="4422" y="1359"/>
                  <a:ext cx="508" cy="134"/>
                </a:xfrm>
                <a:prstGeom prst="rect">
                  <a:avLst/>
                </a:prstGeom>
                <a:gradFill rotWithShape="0">
                  <a:gsLst>
                    <a:gs pos="0">
                      <a:srgbClr val="333333"/>
                    </a:gs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rgbClr val="333333"/>
                    </a:gs>
                  </a:gsLst>
                  <a:lin ang="5400000" scaled="1"/>
                </a:gradFill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BE"/>
                </a:p>
              </p:txBody>
            </p:sp>
            <p:sp>
              <p:nvSpPr>
                <p:cNvPr id="191" name="Text Box 197"/>
                <p:cNvSpPr txBox="1">
                  <a:spLocks noChangeArrowheads="1"/>
                </p:cNvSpPr>
                <p:nvPr/>
              </p:nvSpPr>
              <p:spPr bwMode="auto">
                <a:xfrm>
                  <a:off x="4377" y="1320"/>
                  <a:ext cx="589" cy="24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mc="http://schemas.openxmlformats.org/markup-compatibility/2006" xmlns:mv="urn:schemas-microsoft-com:mac:vml"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endParaRPr lang="fr-FR" altLang="fr-FR" sz="19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2" name="Group 195"/>
              <p:cNvGrpSpPr>
                <a:grpSpLocks/>
              </p:cNvGrpSpPr>
              <p:nvPr/>
            </p:nvGrpSpPr>
            <p:grpSpPr bwMode="auto">
              <a:xfrm>
                <a:off x="6324198" y="4995106"/>
                <a:ext cx="935038" cy="384176"/>
                <a:chOff x="4377" y="1320"/>
                <a:chExt cx="589" cy="242"/>
              </a:xfrm>
            </p:grpSpPr>
            <p:sp>
              <p:nvSpPr>
                <p:cNvPr id="195" name="Rectangle 196"/>
                <p:cNvSpPr>
                  <a:spLocks noChangeArrowheads="1"/>
                </p:cNvSpPr>
                <p:nvPr/>
              </p:nvSpPr>
              <p:spPr bwMode="auto">
                <a:xfrm>
                  <a:off x="4422" y="1359"/>
                  <a:ext cx="508" cy="134"/>
                </a:xfrm>
                <a:prstGeom prst="rect">
                  <a:avLst/>
                </a:prstGeom>
                <a:gradFill rotWithShape="0">
                  <a:gsLst>
                    <a:gs pos="0">
                      <a:srgbClr val="333333"/>
                    </a:gs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rgbClr val="333333"/>
                    </a:gs>
                  </a:gsLst>
                  <a:lin ang="5400000" scaled="1"/>
                </a:gradFill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BE"/>
                </a:p>
              </p:txBody>
            </p:sp>
            <p:sp>
              <p:nvSpPr>
                <p:cNvPr id="196" name="Text Box 197"/>
                <p:cNvSpPr txBox="1">
                  <a:spLocks noChangeArrowheads="1"/>
                </p:cNvSpPr>
                <p:nvPr/>
              </p:nvSpPr>
              <p:spPr bwMode="auto">
                <a:xfrm>
                  <a:off x="4377" y="1320"/>
                  <a:ext cx="589" cy="24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mc="http://schemas.openxmlformats.org/markup-compatibility/2006" xmlns:mv="urn:schemas-microsoft-com:mac:vml"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endParaRPr lang="fr-FR" altLang="fr-FR" sz="19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203" name="Group 195"/>
              <p:cNvGrpSpPr>
                <a:grpSpLocks/>
              </p:cNvGrpSpPr>
              <p:nvPr/>
            </p:nvGrpSpPr>
            <p:grpSpPr bwMode="auto">
              <a:xfrm>
                <a:off x="8396821" y="4995106"/>
                <a:ext cx="935038" cy="384176"/>
                <a:chOff x="4377" y="1320"/>
                <a:chExt cx="589" cy="242"/>
              </a:xfrm>
            </p:grpSpPr>
            <p:sp>
              <p:nvSpPr>
                <p:cNvPr id="204" name="Rectangle 196"/>
                <p:cNvSpPr>
                  <a:spLocks noChangeArrowheads="1"/>
                </p:cNvSpPr>
                <p:nvPr/>
              </p:nvSpPr>
              <p:spPr bwMode="auto">
                <a:xfrm>
                  <a:off x="4422" y="1359"/>
                  <a:ext cx="508" cy="134"/>
                </a:xfrm>
                <a:prstGeom prst="rect">
                  <a:avLst/>
                </a:prstGeom>
                <a:gradFill rotWithShape="0">
                  <a:gsLst>
                    <a:gs pos="0">
                      <a:srgbClr val="333333"/>
                    </a:gs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rgbClr val="333333"/>
                    </a:gs>
                  </a:gsLst>
                  <a:lin ang="5400000" scaled="1"/>
                </a:gradFill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BE"/>
                </a:p>
              </p:txBody>
            </p:sp>
            <p:sp>
              <p:nvSpPr>
                <p:cNvPr id="205" name="Text Box 197"/>
                <p:cNvSpPr txBox="1">
                  <a:spLocks noChangeArrowheads="1"/>
                </p:cNvSpPr>
                <p:nvPr/>
              </p:nvSpPr>
              <p:spPr bwMode="auto">
                <a:xfrm>
                  <a:off x="4377" y="1320"/>
                  <a:ext cx="589" cy="24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mc="http://schemas.openxmlformats.org/markup-compatibility/2006" xmlns:mv="urn:schemas-microsoft-com:mac:vml"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endParaRPr lang="fr-FR" altLang="fr-FR" sz="19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sp>
        <p:nvSpPr>
          <p:cNvPr id="162" name="ZoneTexte 161">
            <a:extLst>
              <a:ext uri="{FF2B5EF4-FFF2-40B4-BE49-F238E27FC236}">
                <a16:creationId xmlns:a16="http://schemas.microsoft.com/office/drawing/2014/main" id="{9D5B4C1A-01F7-EC4D-9860-639B3F3C9112}"/>
              </a:ext>
            </a:extLst>
          </p:cNvPr>
          <p:cNvSpPr txBox="1"/>
          <p:nvPr/>
        </p:nvSpPr>
        <p:spPr>
          <a:xfrm>
            <a:off x="3254589" y="5672330"/>
            <a:ext cx="2212857" cy="323777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107287" tIns="53643" rIns="107287" bIns="53643" rtlCol="0">
            <a:spAutoFit/>
          </a:bodyPr>
          <a:lstStyle/>
          <a:p>
            <a:pPr algn="ctr"/>
            <a:r>
              <a:rPr lang="fr-BE" sz="1400" b="1" dirty="0">
                <a:cs typeface="Arial" pitchFamily="34" charset="0"/>
              </a:rPr>
              <a:t>GERMLINE SPECIFIC GENES</a:t>
            </a:r>
          </a:p>
        </p:txBody>
      </p:sp>
      <p:sp>
        <p:nvSpPr>
          <p:cNvPr id="2" name="Flèche vers le bas 1">
            <a:extLst>
              <a:ext uri="{FF2B5EF4-FFF2-40B4-BE49-F238E27FC236}">
                <a16:creationId xmlns:a16="http://schemas.microsoft.com/office/drawing/2014/main" id="{DF001E1C-DC49-E046-A967-D7CFBDF1FC74}"/>
              </a:ext>
            </a:extLst>
          </p:cNvPr>
          <p:cNvSpPr/>
          <p:nvPr/>
        </p:nvSpPr>
        <p:spPr>
          <a:xfrm>
            <a:off x="4173223" y="2817031"/>
            <a:ext cx="508043" cy="2067882"/>
          </a:xfrm>
          <a:prstGeom prst="downArrow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2" name="ZoneTexte 201">
            <a:extLst>
              <a:ext uri="{FF2B5EF4-FFF2-40B4-BE49-F238E27FC236}">
                <a16:creationId xmlns:a16="http://schemas.microsoft.com/office/drawing/2014/main" id="{56056348-20BB-4841-AE28-B33D0FCD77D5}"/>
              </a:ext>
            </a:extLst>
          </p:cNvPr>
          <p:cNvSpPr txBox="1"/>
          <p:nvPr/>
        </p:nvSpPr>
        <p:spPr>
          <a:xfrm>
            <a:off x="3459500" y="3503338"/>
            <a:ext cx="1957467" cy="354555"/>
          </a:xfrm>
          <a:prstGeom prst="rect">
            <a:avLst/>
          </a:prstGeom>
          <a:solidFill>
            <a:schemeClr val="bg1"/>
          </a:solidFill>
          <a:ln>
            <a:solidFill>
              <a:srgbClr val="00AF3D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107287" tIns="53643" rIns="107287" bIns="53643" rtlCol="0">
            <a:spAutoFit/>
          </a:bodyPr>
          <a:lstStyle/>
          <a:p>
            <a:pPr algn="ctr"/>
            <a:r>
              <a:rPr lang="fr-BE" sz="1600" b="1" dirty="0">
                <a:solidFill>
                  <a:schemeClr val="accent6">
                    <a:lumMod val="75000"/>
                  </a:schemeClr>
                </a:solidFill>
                <a:latin typeface="Trebuchet MS" pitchFamily="34" charset="0"/>
                <a:cs typeface="Arial" pitchFamily="34" charset="0"/>
              </a:rPr>
              <a:t>HYPOMETYLATION</a:t>
            </a:r>
          </a:p>
        </p:txBody>
      </p:sp>
      <p:sp>
        <p:nvSpPr>
          <p:cNvPr id="163" name="Flèche vers le bas 162">
            <a:extLst>
              <a:ext uri="{FF2B5EF4-FFF2-40B4-BE49-F238E27FC236}">
                <a16:creationId xmlns:a16="http://schemas.microsoft.com/office/drawing/2014/main" id="{DF001E1C-DC49-E046-A967-D7CFBDF1FC74}"/>
              </a:ext>
            </a:extLst>
          </p:cNvPr>
          <p:cNvSpPr/>
          <p:nvPr/>
        </p:nvSpPr>
        <p:spPr>
          <a:xfrm>
            <a:off x="8208673" y="2785840"/>
            <a:ext cx="508043" cy="2067882"/>
          </a:xfrm>
          <a:prstGeom prst="downArrow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5" name="ZoneTexte 164">
            <a:extLst>
              <a:ext uri="{FF2B5EF4-FFF2-40B4-BE49-F238E27FC236}">
                <a16:creationId xmlns:a16="http://schemas.microsoft.com/office/drawing/2014/main" id="{56056348-20BB-4841-AE28-B33D0FCD77D5}"/>
              </a:ext>
            </a:extLst>
          </p:cNvPr>
          <p:cNvSpPr txBox="1"/>
          <p:nvPr/>
        </p:nvSpPr>
        <p:spPr>
          <a:xfrm>
            <a:off x="7446058" y="3472147"/>
            <a:ext cx="2055250" cy="354555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107287" tIns="53643" rIns="107287" bIns="53643" rtlCol="0">
            <a:spAutoFit/>
          </a:bodyPr>
          <a:lstStyle/>
          <a:p>
            <a:pPr algn="ctr"/>
            <a:r>
              <a:rPr lang="fr-BE" sz="1600" b="1" dirty="0">
                <a:solidFill>
                  <a:schemeClr val="accent2">
                    <a:lumMod val="50000"/>
                  </a:schemeClr>
                </a:solidFill>
                <a:latin typeface="Trebuchet MS" pitchFamily="34" charset="0"/>
                <a:cs typeface="Arial" pitchFamily="34" charset="0"/>
              </a:rPr>
              <a:t>HYPERMETYLATION</a:t>
            </a:r>
          </a:p>
        </p:txBody>
      </p:sp>
      <p:sp>
        <p:nvSpPr>
          <p:cNvPr id="166" name="ZoneTexte 165">
            <a:extLst>
              <a:ext uri="{FF2B5EF4-FFF2-40B4-BE49-F238E27FC236}">
                <a16:creationId xmlns:a16="http://schemas.microsoft.com/office/drawing/2014/main" id="{9D5B4C1A-01F7-EC4D-9860-639B3F3C9112}"/>
              </a:ext>
            </a:extLst>
          </p:cNvPr>
          <p:cNvSpPr txBox="1"/>
          <p:nvPr/>
        </p:nvSpPr>
        <p:spPr>
          <a:xfrm>
            <a:off x="7452254" y="5664536"/>
            <a:ext cx="2042875" cy="293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107287" tIns="53643" rIns="107287" bIns="53643" rtlCol="0">
            <a:spAutoFit/>
          </a:bodyPr>
          <a:lstStyle/>
          <a:p>
            <a:pPr algn="ctr"/>
            <a:r>
              <a:rPr lang="fr-BE" sz="1200" b="1" dirty="0">
                <a:cs typeface="Arial" pitchFamily="34" charset="0"/>
              </a:rPr>
              <a:t>TUMOR SUPPRESSOR GENES</a:t>
            </a:r>
          </a:p>
        </p:txBody>
      </p:sp>
      <p:sp>
        <p:nvSpPr>
          <p:cNvPr id="198" name="ZoneTexte 197">
            <a:extLst>
              <a:ext uri="{FF2B5EF4-FFF2-40B4-BE49-F238E27FC236}">
                <a16:creationId xmlns:a16="http://schemas.microsoft.com/office/drawing/2014/main" id="{F814000C-7DA4-EC42-9963-C479A6BB86CD}"/>
              </a:ext>
            </a:extLst>
          </p:cNvPr>
          <p:cNvSpPr txBox="1"/>
          <p:nvPr/>
        </p:nvSpPr>
        <p:spPr>
          <a:xfrm>
            <a:off x="10651270" y="1647135"/>
            <a:ext cx="982961" cy="27699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BE" sz="1200" b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Arial Unicode MS" pitchFamily="34" charset="-128"/>
                <a:cs typeface="Arial" pitchFamily="34" charset="0"/>
              </a:rPr>
              <a:t>5m</a:t>
            </a:r>
            <a:r>
              <a:rPr lang="fr-BE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Arial Unicode MS" pitchFamily="34" charset="-128"/>
                <a:cs typeface="Arial" pitchFamily="34" charset="0"/>
              </a:rPr>
              <a:t>Cytosine</a:t>
            </a:r>
          </a:p>
        </p:txBody>
      </p:sp>
      <p:sp>
        <p:nvSpPr>
          <p:cNvPr id="199" name="ZoneTexte 198">
            <a:extLst>
              <a:ext uri="{FF2B5EF4-FFF2-40B4-BE49-F238E27FC236}">
                <a16:creationId xmlns:a16="http://schemas.microsoft.com/office/drawing/2014/main" id="{4488D16C-EC87-7740-9661-57F6D701FD39}"/>
              </a:ext>
            </a:extLst>
          </p:cNvPr>
          <p:cNvSpPr txBox="1"/>
          <p:nvPr/>
        </p:nvSpPr>
        <p:spPr>
          <a:xfrm>
            <a:off x="10651270" y="2130045"/>
            <a:ext cx="833883" cy="276999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BE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Arial Unicode MS" pitchFamily="34" charset="-128"/>
                <a:cs typeface="Arial" pitchFamily="34" charset="0"/>
              </a:rPr>
              <a:t>Cytosine</a:t>
            </a:r>
          </a:p>
        </p:txBody>
      </p:sp>
      <p:sp>
        <p:nvSpPr>
          <p:cNvPr id="200" name="Line 121">
            <a:extLst>
              <a:ext uri="{FF2B5EF4-FFF2-40B4-BE49-F238E27FC236}">
                <a16:creationId xmlns:a16="http://schemas.microsoft.com/office/drawing/2014/main" id="{AE2A9B16-57A6-A642-9DE9-FD2D3A862246}"/>
              </a:ext>
            </a:extLst>
          </p:cNvPr>
          <p:cNvSpPr>
            <a:spLocks noChangeShapeType="1"/>
          </p:cNvSpPr>
          <p:nvPr/>
        </p:nvSpPr>
        <p:spPr bwMode="auto">
          <a:xfrm>
            <a:off x="10376777" y="1670336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01" name="Oval 132">
            <a:extLst>
              <a:ext uri="{FF2B5EF4-FFF2-40B4-BE49-F238E27FC236}">
                <a16:creationId xmlns:a16="http://schemas.microsoft.com/office/drawing/2014/main" id="{0523ACBE-5ED3-024C-8BC8-FE3DFDEF2E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00577" y="1670333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08" name="Line 115">
            <a:extLst>
              <a:ext uri="{FF2B5EF4-FFF2-40B4-BE49-F238E27FC236}">
                <a16:creationId xmlns:a16="http://schemas.microsoft.com/office/drawing/2014/main" id="{AE38C865-07FC-0049-81D6-558EE366B16D}"/>
              </a:ext>
            </a:extLst>
          </p:cNvPr>
          <p:cNvSpPr>
            <a:spLocks noChangeShapeType="1"/>
          </p:cNvSpPr>
          <p:nvPr/>
        </p:nvSpPr>
        <p:spPr bwMode="auto">
          <a:xfrm>
            <a:off x="10391514" y="2195506"/>
            <a:ext cx="0" cy="320675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09" name="Oval 117">
            <a:extLst>
              <a:ext uri="{FF2B5EF4-FFF2-40B4-BE49-F238E27FC236}">
                <a16:creationId xmlns:a16="http://schemas.microsoft.com/office/drawing/2014/main" id="{9E18E03C-F6EB-7D4D-B058-6649A61CD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15314" y="213517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6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31EC17-EF87-5A47-995D-83670D1744EE}"/>
              </a:ext>
            </a:extLst>
          </p:cNvPr>
          <p:cNvSpPr/>
          <p:nvPr/>
        </p:nvSpPr>
        <p:spPr>
          <a:xfrm>
            <a:off x="2081920" y="452122"/>
            <a:ext cx="80281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Methylation profiles are profoundly altered in cancer cells</a:t>
            </a:r>
            <a:r>
              <a:rPr lang="fr-BE" sz="2400" dirty="0">
                <a:solidFill>
                  <a:srgbClr val="002060"/>
                </a:solidFill>
              </a:rPr>
              <a:t> </a:t>
            </a:r>
            <a:endParaRPr lang="fr-FR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888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93" y="5639789"/>
            <a:ext cx="2313832" cy="800461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156922" y="6301750"/>
            <a:ext cx="23139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Actions de Recherches concertées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603114" y="1407741"/>
            <a:ext cx="3013069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accent1">
                    <a:lumMod val="50000"/>
                  </a:schemeClr>
                </a:solidFill>
              </a:rPr>
              <a:t>Pr Charles De Smet</a:t>
            </a:r>
          </a:p>
          <a:p>
            <a:r>
              <a:rPr lang="fr-FR" sz="2400" dirty="0">
                <a:solidFill>
                  <a:schemeClr val="accent1">
                    <a:lumMod val="50000"/>
                  </a:schemeClr>
                </a:solidFill>
              </a:rPr>
              <a:t>Anna </a:t>
            </a:r>
            <a:r>
              <a:rPr lang="fr-FR" sz="2400" dirty="0" err="1">
                <a:solidFill>
                  <a:schemeClr val="accent1">
                    <a:lumMod val="50000"/>
                  </a:schemeClr>
                </a:solidFill>
              </a:rPr>
              <a:t>Diacofotakis</a:t>
            </a:r>
            <a:endParaRPr lang="fr-FR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fr-FR" sz="1000" dirty="0"/>
          </a:p>
          <a:p>
            <a:r>
              <a:rPr lang="fr-FR" b="1" dirty="0" err="1"/>
              <a:t>Genetics</a:t>
            </a:r>
            <a:r>
              <a:rPr lang="fr-FR" b="1" dirty="0"/>
              <a:t> and </a:t>
            </a:r>
            <a:r>
              <a:rPr lang="fr-FR" b="1" dirty="0" err="1"/>
              <a:t>Epigenetics</a:t>
            </a:r>
            <a:r>
              <a:rPr lang="fr-FR" b="1" dirty="0"/>
              <a:t> Unit</a:t>
            </a:r>
          </a:p>
          <a:p>
            <a:r>
              <a:rPr lang="fr-FR" dirty="0"/>
              <a:t>De </a:t>
            </a:r>
            <a:r>
              <a:rPr lang="fr-FR" dirty="0" err="1"/>
              <a:t>Duve</a:t>
            </a:r>
            <a:r>
              <a:rPr lang="fr-FR" dirty="0"/>
              <a:t> Institute</a:t>
            </a:r>
          </a:p>
          <a:p>
            <a:r>
              <a:rPr lang="fr-FR" dirty="0" err="1"/>
              <a:t>belgium</a:t>
            </a:r>
            <a:endParaRPr lang="fr-FR" dirty="0"/>
          </a:p>
          <a:p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603114" y="3918290"/>
            <a:ext cx="421987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accent1">
                    <a:lumMod val="50000"/>
                  </a:schemeClr>
                </a:solidFill>
              </a:rPr>
              <a:t>Pr Laurent </a:t>
            </a:r>
            <a:r>
              <a:rPr lang="fr-FR" sz="2400" dirty="0" err="1">
                <a:solidFill>
                  <a:schemeClr val="accent1">
                    <a:lumMod val="50000"/>
                  </a:schemeClr>
                </a:solidFill>
              </a:rPr>
              <a:t>Gatto</a:t>
            </a:r>
            <a:endParaRPr lang="fr-FR" sz="2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fr-FR" sz="1000" dirty="0"/>
          </a:p>
          <a:p>
            <a:r>
              <a:rPr lang="fr-FR" b="1" dirty="0" err="1"/>
              <a:t>Computational</a:t>
            </a:r>
            <a:r>
              <a:rPr lang="fr-FR" b="1" dirty="0"/>
              <a:t> </a:t>
            </a:r>
            <a:r>
              <a:rPr lang="fr-FR" b="1" dirty="0" err="1"/>
              <a:t>Biology</a:t>
            </a:r>
            <a:r>
              <a:rPr lang="fr-FR" b="1" dirty="0"/>
              <a:t> and </a:t>
            </a:r>
            <a:r>
              <a:rPr lang="fr-FR" b="1" dirty="0" err="1"/>
              <a:t>Bioinformatics</a:t>
            </a:r>
            <a:br>
              <a:rPr lang="fr-FR" dirty="0"/>
            </a:br>
            <a:r>
              <a:rPr lang="fr-FR" dirty="0"/>
              <a:t>de </a:t>
            </a:r>
            <a:r>
              <a:rPr lang="fr-FR" dirty="0" err="1"/>
              <a:t>Duve</a:t>
            </a:r>
            <a:r>
              <a:rPr lang="fr-FR" dirty="0"/>
              <a:t> Institute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262" y="3626021"/>
            <a:ext cx="5342377" cy="2814228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3D51AD86-527E-C04B-8A11-345B7FD3F0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202" y="549761"/>
            <a:ext cx="3588463" cy="563422"/>
          </a:xfrm>
          <a:prstGeom prst="rect">
            <a:avLst/>
          </a:prstGeom>
        </p:spPr>
      </p:pic>
      <p:pic>
        <p:nvPicPr>
          <p:cNvPr id="10" name="Image 5">
            <a:extLst>
              <a:ext uri="{FF2B5EF4-FFF2-40B4-BE49-F238E27FC236}">
                <a16:creationId xmlns:a16="http://schemas.microsoft.com/office/drawing/2014/main" id="{D1AC211F-7307-C64F-A8EF-BF08272123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7713" y="365825"/>
            <a:ext cx="2422084" cy="86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19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Forme libre 86">
            <a:extLst>
              <a:ext uri="{FF2B5EF4-FFF2-40B4-BE49-F238E27FC236}">
                <a16:creationId xmlns:a16="http://schemas.microsoft.com/office/drawing/2014/main" id="{87ABA2F0-2588-054D-9C27-CA5EF3250568}"/>
              </a:ext>
            </a:extLst>
          </p:cNvPr>
          <p:cNvSpPr/>
          <p:nvPr/>
        </p:nvSpPr>
        <p:spPr>
          <a:xfrm>
            <a:off x="6412880" y="4963720"/>
            <a:ext cx="504352" cy="450223"/>
          </a:xfrm>
          <a:custGeom>
            <a:avLst/>
            <a:gdLst>
              <a:gd name="connsiteX0" fmla="*/ 0 w 300942"/>
              <a:gd name="connsiteY0" fmla="*/ 416688 h 416688"/>
              <a:gd name="connsiteX1" fmla="*/ 0 w 300942"/>
              <a:gd name="connsiteY1" fmla="*/ 0 h 416688"/>
              <a:gd name="connsiteX2" fmla="*/ 300942 w 300942"/>
              <a:gd name="connsiteY2" fmla="*/ 11574 h 416688"/>
              <a:gd name="connsiteX3" fmla="*/ 300942 w 300942"/>
              <a:gd name="connsiteY3" fmla="*/ 11574 h 416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942" h="416688">
                <a:moveTo>
                  <a:pt x="0" y="416688"/>
                </a:moveTo>
                <a:lnTo>
                  <a:pt x="0" y="0"/>
                </a:lnTo>
                <a:lnTo>
                  <a:pt x="300942" y="11574"/>
                </a:lnTo>
                <a:lnTo>
                  <a:pt x="300942" y="11574"/>
                </a:lnTo>
              </a:path>
            </a:pathLst>
          </a:custGeom>
          <a:noFill/>
          <a:ln w="15875">
            <a:solidFill>
              <a:schemeClr val="tx1">
                <a:lumMod val="65000"/>
                <a:lumOff val="3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 85">
            <a:extLst>
              <a:ext uri="{FF2B5EF4-FFF2-40B4-BE49-F238E27FC236}">
                <a16:creationId xmlns:a16="http://schemas.microsoft.com/office/drawing/2014/main" id="{87ABA2F0-2588-054D-9C27-CA5EF3250568}"/>
              </a:ext>
            </a:extLst>
          </p:cNvPr>
          <p:cNvSpPr/>
          <p:nvPr/>
        </p:nvSpPr>
        <p:spPr>
          <a:xfrm>
            <a:off x="4352155" y="4964288"/>
            <a:ext cx="504352" cy="450223"/>
          </a:xfrm>
          <a:custGeom>
            <a:avLst/>
            <a:gdLst>
              <a:gd name="connsiteX0" fmla="*/ 0 w 300942"/>
              <a:gd name="connsiteY0" fmla="*/ 416688 h 416688"/>
              <a:gd name="connsiteX1" fmla="*/ 0 w 300942"/>
              <a:gd name="connsiteY1" fmla="*/ 0 h 416688"/>
              <a:gd name="connsiteX2" fmla="*/ 300942 w 300942"/>
              <a:gd name="connsiteY2" fmla="*/ 11574 h 416688"/>
              <a:gd name="connsiteX3" fmla="*/ 300942 w 300942"/>
              <a:gd name="connsiteY3" fmla="*/ 11574 h 416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942" h="416688">
                <a:moveTo>
                  <a:pt x="0" y="416688"/>
                </a:moveTo>
                <a:lnTo>
                  <a:pt x="0" y="0"/>
                </a:lnTo>
                <a:lnTo>
                  <a:pt x="300942" y="11574"/>
                </a:lnTo>
                <a:lnTo>
                  <a:pt x="300942" y="11574"/>
                </a:lnTo>
              </a:path>
            </a:pathLst>
          </a:custGeom>
          <a:noFill/>
          <a:ln w="15875">
            <a:solidFill>
              <a:schemeClr val="tx1">
                <a:lumMod val="65000"/>
                <a:lumOff val="3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3" name="Line 115">
            <a:extLst>
              <a:ext uri="{FF2B5EF4-FFF2-40B4-BE49-F238E27FC236}">
                <a16:creationId xmlns:a16="http://schemas.microsoft.com/office/drawing/2014/main" id="{4DC038AC-6577-1345-B2B0-1FBE5BC7A6EA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0089" y="5177237"/>
            <a:ext cx="0" cy="320675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115" name="Oval 117">
            <a:extLst>
              <a:ext uri="{FF2B5EF4-FFF2-40B4-BE49-F238E27FC236}">
                <a16:creationId xmlns:a16="http://schemas.microsoft.com/office/drawing/2014/main" id="{F8142E54-D130-2241-8FB1-082B42BD3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3889" y="5116910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6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117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7875348" y="5117681"/>
            <a:ext cx="0" cy="320675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120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9148" y="511767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7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121" name="Line 162">
            <a:extLst>
              <a:ext uri="{FF2B5EF4-FFF2-40B4-BE49-F238E27FC236}">
                <a16:creationId xmlns:a16="http://schemas.microsoft.com/office/drawing/2014/main" id="{112B1D7B-40D3-784B-B65A-D7AFBEC8C8F5}"/>
              </a:ext>
            </a:extLst>
          </p:cNvPr>
          <p:cNvSpPr>
            <a:spLocks noChangeShapeType="1"/>
          </p:cNvSpPr>
          <p:nvPr/>
        </p:nvSpPr>
        <p:spPr bwMode="auto">
          <a:xfrm>
            <a:off x="8518707" y="519705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2" name="Line 163">
            <a:extLst>
              <a:ext uri="{FF2B5EF4-FFF2-40B4-BE49-F238E27FC236}">
                <a16:creationId xmlns:a16="http://schemas.microsoft.com/office/drawing/2014/main" id="{E7857D20-D078-9B4B-A503-BE1B07EE87B7}"/>
              </a:ext>
            </a:extLst>
          </p:cNvPr>
          <p:cNvSpPr>
            <a:spLocks noChangeShapeType="1"/>
          </p:cNvSpPr>
          <p:nvPr/>
        </p:nvSpPr>
        <p:spPr bwMode="auto">
          <a:xfrm>
            <a:off x="8442507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3" name="Line 164">
            <a:extLst>
              <a:ext uri="{FF2B5EF4-FFF2-40B4-BE49-F238E27FC236}">
                <a16:creationId xmlns:a16="http://schemas.microsoft.com/office/drawing/2014/main" id="{F6544E3A-C42A-B843-A339-2F7FF7003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8975907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4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8594907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5" name="Line 168">
            <a:extLst>
              <a:ext uri="{FF2B5EF4-FFF2-40B4-BE49-F238E27FC236}">
                <a16:creationId xmlns:a16="http://schemas.microsoft.com/office/drawing/2014/main" id="{B09B0EF6-254E-F041-B2EE-4FC116BC3DCE}"/>
              </a:ext>
            </a:extLst>
          </p:cNvPr>
          <p:cNvSpPr>
            <a:spLocks noChangeShapeType="1"/>
          </p:cNvSpPr>
          <p:nvPr/>
        </p:nvSpPr>
        <p:spPr bwMode="auto">
          <a:xfrm>
            <a:off x="9128307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6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8354115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7" name="Line 170">
            <a:extLst>
              <a:ext uri="{FF2B5EF4-FFF2-40B4-BE49-F238E27FC236}">
                <a16:creationId xmlns:a16="http://schemas.microsoft.com/office/drawing/2014/main" id="{596D9E82-B575-A546-8321-3B1654629F7B}"/>
              </a:ext>
            </a:extLst>
          </p:cNvPr>
          <p:cNvSpPr>
            <a:spLocks noChangeShapeType="1"/>
          </p:cNvSpPr>
          <p:nvPr/>
        </p:nvSpPr>
        <p:spPr bwMode="auto">
          <a:xfrm>
            <a:off x="8506515" y="5178006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0" name="Oval 175">
            <a:extLst>
              <a:ext uri="{FF2B5EF4-FFF2-40B4-BE49-F238E27FC236}">
                <a16:creationId xmlns:a16="http://schemas.microsoft.com/office/drawing/2014/main" id="{8B58F15A-271A-304D-9F40-55B6911A4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9707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3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7915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1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707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2" name="Oval 179">
            <a:extLst>
              <a:ext uri="{FF2B5EF4-FFF2-40B4-BE49-F238E27FC236}">
                <a16:creationId xmlns:a16="http://schemas.microsoft.com/office/drawing/2014/main" id="{0EC7DC75-723F-3748-8CFD-F7FC85F5F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52107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6" name="Oval 185">
            <a:extLst>
              <a:ext uri="{FF2B5EF4-FFF2-40B4-BE49-F238E27FC236}">
                <a16:creationId xmlns:a16="http://schemas.microsoft.com/office/drawing/2014/main" id="{57AD89FC-9C9F-924C-B928-1210557A9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42507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37" name="Line 121">
            <a:extLst>
              <a:ext uri="{FF2B5EF4-FFF2-40B4-BE49-F238E27FC236}">
                <a16:creationId xmlns:a16="http://schemas.microsoft.com/office/drawing/2014/main" id="{E4BD479F-F483-D347-892E-526BA8D27EB0}"/>
              </a:ext>
            </a:extLst>
          </p:cNvPr>
          <p:cNvSpPr>
            <a:spLocks noChangeShapeType="1"/>
          </p:cNvSpPr>
          <p:nvPr/>
        </p:nvSpPr>
        <p:spPr bwMode="auto">
          <a:xfrm>
            <a:off x="9522627" y="5125049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138" name="Oval 132">
            <a:extLst>
              <a:ext uri="{FF2B5EF4-FFF2-40B4-BE49-F238E27FC236}">
                <a16:creationId xmlns:a16="http://schemas.microsoft.com/office/drawing/2014/main" id="{933DA6C6-9257-CE4F-9771-976C7776E9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46427" y="5125046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grpSp>
        <p:nvGrpSpPr>
          <p:cNvPr id="172" name="Group 195">
            <a:extLst>
              <a:ext uri="{FF2B5EF4-FFF2-40B4-BE49-F238E27FC236}">
                <a16:creationId xmlns:a16="http://schemas.microsoft.com/office/drawing/2014/main" id="{ACC0F444-D077-3841-AA8F-854ADF92D545}"/>
              </a:ext>
            </a:extLst>
          </p:cNvPr>
          <p:cNvGrpSpPr>
            <a:grpSpLocks/>
          </p:cNvGrpSpPr>
          <p:nvPr/>
        </p:nvGrpSpPr>
        <p:grpSpPr bwMode="auto">
          <a:xfrm>
            <a:off x="4334925" y="5325195"/>
            <a:ext cx="935038" cy="384176"/>
            <a:chOff x="4377" y="1320"/>
            <a:chExt cx="589" cy="242"/>
          </a:xfrm>
        </p:grpSpPr>
        <p:sp>
          <p:nvSpPr>
            <p:cNvPr id="173" name="Rectangle 196">
              <a:extLst>
                <a:ext uri="{FF2B5EF4-FFF2-40B4-BE49-F238E27FC236}">
                  <a16:creationId xmlns:a16="http://schemas.microsoft.com/office/drawing/2014/main" id="{18A7FD6E-937E-B94D-8981-94F7CC36A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2" y="1359"/>
              <a:ext cx="508" cy="134"/>
            </a:xfrm>
            <a:prstGeom prst="rect">
              <a:avLst/>
            </a:prstGeom>
            <a:gradFill rotWithShape="0">
              <a:gsLst>
                <a:gs pos="0">
                  <a:srgbClr val="333333"/>
                </a:gs>
                <a:gs pos="50000">
                  <a:schemeClr val="tx1">
                    <a:lumMod val="65000"/>
                    <a:lumOff val="35000"/>
                  </a:schemeClr>
                </a:gs>
                <a:gs pos="100000">
                  <a:srgbClr val="333333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BE"/>
            </a:p>
          </p:txBody>
        </p:sp>
        <p:sp>
          <p:nvSpPr>
            <p:cNvPr id="174" name="Text Box 197">
              <a:extLst>
                <a:ext uri="{FF2B5EF4-FFF2-40B4-BE49-F238E27FC236}">
                  <a16:creationId xmlns:a16="http://schemas.microsoft.com/office/drawing/2014/main" id="{4D38A058-B469-C042-BB91-50D506B159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77" y="1320"/>
              <a:ext cx="589" cy="2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fr-FR" altLang="fr-FR" sz="1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5" name="Group 195">
            <a:extLst>
              <a:ext uri="{FF2B5EF4-FFF2-40B4-BE49-F238E27FC236}">
                <a16:creationId xmlns:a16="http://schemas.microsoft.com/office/drawing/2014/main" id="{CF5E8BA0-500A-1447-A2CC-EF89FA3E4AFB}"/>
              </a:ext>
            </a:extLst>
          </p:cNvPr>
          <p:cNvGrpSpPr>
            <a:grpSpLocks/>
          </p:cNvGrpSpPr>
          <p:nvPr/>
        </p:nvGrpSpPr>
        <p:grpSpPr bwMode="auto">
          <a:xfrm>
            <a:off x="6376312" y="5319572"/>
            <a:ext cx="935038" cy="384176"/>
            <a:chOff x="4377" y="1320"/>
            <a:chExt cx="589" cy="242"/>
          </a:xfrm>
        </p:grpSpPr>
        <p:sp>
          <p:nvSpPr>
            <p:cNvPr id="176" name="Rectangle 196">
              <a:extLst>
                <a:ext uri="{FF2B5EF4-FFF2-40B4-BE49-F238E27FC236}">
                  <a16:creationId xmlns:a16="http://schemas.microsoft.com/office/drawing/2014/main" id="{A7F9956F-647D-474C-AA0F-BEBD7370C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2" y="1359"/>
              <a:ext cx="508" cy="134"/>
            </a:xfrm>
            <a:prstGeom prst="rect">
              <a:avLst/>
            </a:prstGeom>
            <a:gradFill rotWithShape="0">
              <a:gsLst>
                <a:gs pos="0">
                  <a:srgbClr val="333333"/>
                </a:gs>
                <a:gs pos="50000">
                  <a:schemeClr val="tx1">
                    <a:lumMod val="65000"/>
                    <a:lumOff val="35000"/>
                  </a:schemeClr>
                </a:gs>
                <a:gs pos="100000">
                  <a:srgbClr val="333333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BE"/>
            </a:p>
          </p:txBody>
        </p:sp>
        <p:sp>
          <p:nvSpPr>
            <p:cNvPr id="177" name="Text Box 197">
              <a:extLst>
                <a:ext uri="{FF2B5EF4-FFF2-40B4-BE49-F238E27FC236}">
                  <a16:creationId xmlns:a16="http://schemas.microsoft.com/office/drawing/2014/main" id="{2D767297-F7D5-A34E-9340-248E5114CB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77" y="1320"/>
              <a:ext cx="589" cy="2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fr-FR" altLang="fr-FR" sz="1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8" name="Group 195">
            <a:extLst>
              <a:ext uri="{FF2B5EF4-FFF2-40B4-BE49-F238E27FC236}">
                <a16:creationId xmlns:a16="http://schemas.microsoft.com/office/drawing/2014/main" id="{FED90845-0CF1-484A-B2B0-47E1DDD6B09B}"/>
              </a:ext>
            </a:extLst>
          </p:cNvPr>
          <p:cNvGrpSpPr>
            <a:grpSpLocks/>
          </p:cNvGrpSpPr>
          <p:nvPr/>
        </p:nvGrpSpPr>
        <p:grpSpPr bwMode="auto">
          <a:xfrm>
            <a:off x="8448935" y="5319572"/>
            <a:ext cx="935038" cy="384176"/>
            <a:chOff x="4377" y="1320"/>
            <a:chExt cx="589" cy="242"/>
          </a:xfrm>
        </p:grpSpPr>
        <p:sp>
          <p:nvSpPr>
            <p:cNvPr id="179" name="Rectangle 196">
              <a:extLst>
                <a:ext uri="{FF2B5EF4-FFF2-40B4-BE49-F238E27FC236}">
                  <a16:creationId xmlns:a16="http://schemas.microsoft.com/office/drawing/2014/main" id="{7644311B-6BBE-C440-A334-27E3791282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2" y="1359"/>
              <a:ext cx="508" cy="134"/>
            </a:xfrm>
            <a:prstGeom prst="rect">
              <a:avLst/>
            </a:prstGeom>
            <a:gradFill rotWithShape="0">
              <a:gsLst>
                <a:gs pos="0">
                  <a:srgbClr val="333333"/>
                </a:gs>
                <a:gs pos="50000">
                  <a:schemeClr val="tx1">
                    <a:lumMod val="65000"/>
                    <a:lumOff val="35000"/>
                  </a:schemeClr>
                </a:gs>
                <a:gs pos="100000">
                  <a:srgbClr val="333333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BE"/>
            </a:p>
          </p:txBody>
        </p:sp>
        <p:sp>
          <p:nvSpPr>
            <p:cNvPr id="180" name="Text Box 197">
              <a:extLst>
                <a:ext uri="{FF2B5EF4-FFF2-40B4-BE49-F238E27FC236}">
                  <a16:creationId xmlns:a16="http://schemas.microsoft.com/office/drawing/2014/main" id="{5F905D2B-C2FB-9A4B-8751-1C3F16A02D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77" y="1320"/>
              <a:ext cx="589" cy="2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fr-FR" altLang="fr-FR" sz="19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4" name="ZoneTexte 193">
            <a:extLst>
              <a:ext uri="{FF2B5EF4-FFF2-40B4-BE49-F238E27FC236}">
                <a16:creationId xmlns:a16="http://schemas.microsoft.com/office/drawing/2014/main" id="{F2605455-7D91-674D-A5DE-8D2E7C88F88F}"/>
              </a:ext>
            </a:extLst>
          </p:cNvPr>
          <p:cNvSpPr txBox="1"/>
          <p:nvPr/>
        </p:nvSpPr>
        <p:spPr>
          <a:xfrm>
            <a:off x="1196504" y="5333295"/>
            <a:ext cx="1229767" cy="323777"/>
          </a:xfrm>
          <a:prstGeom prst="rect">
            <a:avLst/>
          </a:prstGeom>
          <a:noFill/>
        </p:spPr>
        <p:txBody>
          <a:bodyPr wrap="none" lIns="107287" tIns="53643" rIns="107287" bIns="53643" rtlCol="0">
            <a:spAutoFit/>
          </a:bodyPr>
          <a:lstStyle/>
          <a:p>
            <a:r>
              <a:rPr lang="fr-BE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</a:rPr>
              <a:t>TUMOR CELL</a:t>
            </a:r>
          </a:p>
        </p:txBody>
      </p:sp>
      <p:sp>
        <p:nvSpPr>
          <p:cNvPr id="183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8409626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88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33426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129" name="Oval 174">
            <a:extLst>
              <a:ext uri="{FF2B5EF4-FFF2-40B4-BE49-F238E27FC236}">
                <a16:creationId xmlns:a16="http://schemas.microsoft.com/office/drawing/2014/main" id="{7768D8A9-B2FA-B344-8E58-15D89A8C6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307" y="5117681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06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4573" y="5118688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07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8373" y="5118686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10" name="Line 164">
            <a:extLst>
              <a:ext uri="{FF2B5EF4-FFF2-40B4-BE49-F238E27FC236}">
                <a16:creationId xmlns:a16="http://schemas.microsoft.com/office/drawing/2014/main" id="{F6544E3A-C42A-B843-A339-2F7FF7003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28822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12" name="Line 168">
            <a:extLst>
              <a:ext uri="{FF2B5EF4-FFF2-40B4-BE49-F238E27FC236}">
                <a16:creationId xmlns:a16="http://schemas.microsoft.com/office/drawing/2014/main" id="{B09B0EF6-254E-F041-B2EE-4FC116BC3DCE}"/>
              </a:ext>
            </a:extLst>
          </p:cNvPr>
          <p:cNvSpPr>
            <a:spLocks noChangeShapeType="1"/>
          </p:cNvSpPr>
          <p:nvPr/>
        </p:nvSpPr>
        <p:spPr bwMode="auto">
          <a:xfrm>
            <a:off x="5053891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15" name="Oval 175">
            <a:extLst>
              <a:ext uri="{FF2B5EF4-FFF2-40B4-BE49-F238E27FC236}">
                <a16:creationId xmlns:a16="http://schemas.microsoft.com/office/drawing/2014/main" id="{8B58F15A-271A-304D-9F40-55B6911A4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622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18" name="Oval 179">
            <a:extLst>
              <a:ext uri="{FF2B5EF4-FFF2-40B4-BE49-F238E27FC236}">
                <a16:creationId xmlns:a16="http://schemas.microsoft.com/office/drawing/2014/main" id="{0EC7DC75-723F-3748-8CFD-F7FC85F5F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7691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27" name="Line 164">
            <a:extLst>
              <a:ext uri="{FF2B5EF4-FFF2-40B4-BE49-F238E27FC236}">
                <a16:creationId xmlns:a16="http://schemas.microsoft.com/office/drawing/2014/main" id="{F6544E3A-C42A-B843-A339-2F7FF7003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3411809" y="5172957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28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3030809" y="5172957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32" name="Oval 175">
            <a:extLst>
              <a:ext uri="{FF2B5EF4-FFF2-40B4-BE49-F238E27FC236}">
                <a16:creationId xmlns:a16="http://schemas.microsoft.com/office/drawing/2014/main" id="{8B58F15A-271A-304D-9F40-55B6911A4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5609" y="5112632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6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34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4609" y="5112632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75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237" name="Line 121">
            <a:extLst>
              <a:ext uri="{FF2B5EF4-FFF2-40B4-BE49-F238E27FC236}">
                <a16:creationId xmlns:a16="http://schemas.microsoft.com/office/drawing/2014/main" id="{E4BD479F-F483-D347-892E-526BA8D27EB0}"/>
              </a:ext>
            </a:extLst>
          </p:cNvPr>
          <p:cNvSpPr>
            <a:spLocks noChangeShapeType="1"/>
          </p:cNvSpPr>
          <p:nvPr/>
        </p:nvSpPr>
        <p:spPr bwMode="auto">
          <a:xfrm>
            <a:off x="3958529" y="5120000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38" name="Oval 132">
            <a:extLst>
              <a:ext uri="{FF2B5EF4-FFF2-40B4-BE49-F238E27FC236}">
                <a16:creationId xmlns:a16="http://schemas.microsoft.com/office/drawing/2014/main" id="{933DA6C6-9257-CE4F-9771-976C7776E9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2329" y="511999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50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6956908" y="5125751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51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708" y="512574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52" name="Line 121">
            <a:extLst>
              <a:ext uri="{FF2B5EF4-FFF2-40B4-BE49-F238E27FC236}">
                <a16:creationId xmlns:a16="http://schemas.microsoft.com/office/drawing/2014/main" id="{A182D817-12B1-D642-BCA0-C22E926A9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5776060" y="5125750"/>
            <a:ext cx="0" cy="32067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noFill/>
              </a14:hiddenFill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253" name="Oval 132">
            <a:extLst>
              <a:ext uri="{FF2B5EF4-FFF2-40B4-BE49-F238E27FC236}">
                <a16:creationId xmlns:a16="http://schemas.microsoft.com/office/drawing/2014/main" id="{9A4CBB5B-498B-3E40-9A5E-F5BE7D077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9860" y="5125748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solidFill>
              <a:schemeClr val="accent2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lIns="107287" tIns="53643" rIns="107287" bIns="53643" anchor="ctr"/>
          <a:lstStyle/>
          <a:p>
            <a:endParaRPr lang="fr-BE"/>
          </a:p>
        </p:txBody>
      </p:sp>
      <p:sp>
        <p:nvSpPr>
          <p:cNvPr id="420" name="Line 162">
            <a:extLst>
              <a:ext uri="{FF2B5EF4-FFF2-40B4-BE49-F238E27FC236}">
                <a16:creationId xmlns:a16="http://schemas.microsoft.com/office/drawing/2014/main" id="{112B1D7B-40D3-784B-B65A-D7AFBEC8C8F5}"/>
              </a:ext>
            </a:extLst>
          </p:cNvPr>
          <p:cNvSpPr>
            <a:spLocks noChangeShapeType="1"/>
          </p:cNvSpPr>
          <p:nvPr/>
        </p:nvSpPr>
        <p:spPr bwMode="auto">
          <a:xfrm>
            <a:off x="6478971" y="519806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1" name="Line 163">
            <a:extLst>
              <a:ext uri="{FF2B5EF4-FFF2-40B4-BE49-F238E27FC236}">
                <a16:creationId xmlns:a16="http://schemas.microsoft.com/office/drawing/2014/main" id="{E7857D20-D078-9B4B-A503-BE1B07EE87B7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2771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2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6555171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3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6314379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4" name="Line 170">
            <a:extLst>
              <a:ext uri="{FF2B5EF4-FFF2-40B4-BE49-F238E27FC236}">
                <a16:creationId xmlns:a16="http://schemas.microsoft.com/office/drawing/2014/main" id="{596D9E82-B575-A546-8321-3B1654629F7B}"/>
              </a:ext>
            </a:extLst>
          </p:cNvPr>
          <p:cNvSpPr>
            <a:spLocks noChangeShapeType="1"/>
          </p:cNvSpPr>
          <p:nvPr/>
        </p:nvSpPr>
        <p:spPr bwMode="auto">
          <a:xfrm>
            <a:off x="6466779" y="5179014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5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8179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6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8971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7" name="Oval 185">
            <a:extLst>
              <a:ext uri="{FF2B5EF4-FFF2-40B4-BE49-F238E27FC236}">
                <a16:creationId xmlns:a16="http://schemas.microsoft.com/office/drawing/2014/main" id="{57AD89FC-9C9F-924C-B928-1210557A9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2771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8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6369890" y="518002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29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3690" y="511969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0" name="Oval 174">
            <a:extLst>
              <a:ext uri="{FF2B5EF4-FFF2-40B4-BE49-F238E27FC236}">
                <a16:creationId xmlns:a16="http://schemas.microsoft.com/office/drawing/2014/main" id="{7768D8A9-B2FA-B344-8E58-15D89A8C6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571" y="5118689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1" name="Line 162">
            <a:extLst>
              <a:ext uri="{FF2B5EF4-FFF2-40B4-BE49-F238E27FC236}">
                <a16:creationId xmlns:a16="http://schemas.microsoft.com/office/drawing/2014/main" id="{112B1D7B-40D3-784B-B65A-D7AFBEC8C8F5}"/>
              </a:ext>
            </a:extLst>
          </p:cNvPr>
          <p:cNvSpPr>
            <a:spLocks noChangeShapeType="1"/>
          </p:cNvSpPr>
          <p:nvPr/>
        </p:nvSpPr>
        <p:spPr bwMode="auto">
          <a:xfrm>
            <a:off x="4438230" y="518595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2" name="Line 163">
            <a:extLst>
              <a:ext uri="{FF2B5EF4-FFF2-40B4-BE49-F238E27FC236}">
                <a16:creationId xmlns:a16="http://schemas.microsoft.com/office/drawing/2014/main" id="{E7857D20-D078-9B4B-A503-BE1B07EE87B7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2030" y="516690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3" name="Line 167">
            <a:extLst>
              <a:ext uri="{FF2B5EF4-FFF2-40B4-BE49-F238E27FC236}">
                <a16:creationId xmlns:a16="http://schemas.microsoft.com/office/drawing/2014/main" id="{FE315732-77E0-3547-A85B-D70A8AF51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4514430" y="516690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4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4273638" y="516690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5" name="Line 170">
            <a:extLst>
              <a:ext uri="{FF2B5EF4-FFF2-40B4-BE49-F238E27FC236}">
                <a16:creationId xmlns:a16="http://schemas.microsoft.com/office/drawing/2014/main" id="{596D9E82-B575-A546-8321-3B1654629F7B}"/>
              </a:ext>
            </a:extLst>
          </p:cNvPr>
          <p:cNvSpPr>
            <a:spLocks noChangeShapeType="1"/>
          </p:cNvSpPr>
          <p:nvPr/>
        </p:nvSpPr>
        <p:spPr bwMode="auto">
          <a:xfrm>
            <a:off x="4426038" y="5166902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6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7438" y="510657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7" name="Oval 178">
            <a:extLst>
              <a:ext uri="{FF2B5EF4-FFF2-40B4-BE49-F238E27FC236}">
                <a16:creationId xmlns:a16="http://schemas.microsoft.com/office/drawing/2014/main" id="{6B2E224A-60AC-E84A-8ED6-1FA1AC6A6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8230" y="510657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8" name="Oval 185">
            <a:extLst>
              <a:ext uri="{FF2B5EF4-FFF2-40B4-BE49-F238E27FC236}">
                <a16:creationId xmlns:a16="http://schemas.microsoft.com/office/drawing/2014/main" id="{57AD89FC-9C9F-924C-B928-1210557A9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2030" y="510657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39" name="Line 169">
            <a:extLst>
              <a:ext uri="{FF2B5EF4-FFF2-40B4-BE49-F238E27FC236}">
                <a16:creationId xmlns:a16="http://schemas.microsoft.com/office/drawing/2014/main" id="{D364CDD1-8BDB-7140-83CD-B46D4B2F32E8}"/>
              </a:ext>
            </a:extLst>
          </p:cNvPr>
          <p:cNvSpPr>
            <a:spLocks noChangeShapeType="1"/>
          </p:cNvSpPr>
          <p:nvPr/>
        </p:nvSpPr>
        <p:spPr bwMode="auto">
          <a:xfrm>
            <a:off x="4329149" y="5167910"/>
            <a:ext cx="0" cy="320676"/>
          </a:xfrm>
          <a:prstGeom prst="line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89000"/>
                </a:schemeClr>
              </a:gs>
              <a:gs pos="48000">
                <a:schemeClr val="accent6">
                  <a:lumMod val="60000"/>
                  <a:lumOff val="40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0" name="Oval 180">
            <a:extLst>
              <a:ext uri="{FF2B5EF4-FFF2-40B4-BE49-F238E27FC236}">
                <a16:creationId xmlns:a16="http://schemas.microsoft.com/office/drawing/2014/main" id="{AF982035-E128-404A-882A-34FA3F20F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52949" y="5107585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sp>
        <p:nvSpPr>
          <p:cNvPr id="441" name="Oval 174">
            <a:extLst>
              <a:ext uri="{FF2B5EF4-FFF2-40B4-BE49-F238E27FC236}">
                <a16:creationId xmlns:a16="http://schemas.microsoft.com/office/drawing/2014/main" id="{7768D8A9-B2FA-B344-8E58-15D89A8C6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5830" y="5106577"/>
            <a:ext cx="152400" cy="15240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13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>
                <a:lumMod val="75000"/>
              </a:schemeClr>
            </a:solidFill>
            <a:headEnd/>
            <a:tailEnd/>
          </a:ln>
          <a:extLs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fr-BE"/>
          </a:p>
        </p:txBody>
      </p:sp>
      <p:grpSp>
        <p:nvGrpSpPr>
          <p:cNvPr id="5" name="Grouper 4"/>
          <p:cNvGrpSpPr/>
          <p:nvPr/>
        </p:nvGrpSpPr>
        <p:grpSpPr>
          <a:xfrm>
            <a:off x="2770435" y="5318673"/>
            <a:ext cx="6892443" cy="391131"/>
            <a:chOff x="2770435" y="4989050"/>
            <a:chExt cx="6892443" cy="391131"/>
          </a:xfrm>
        </p:grpSpPr>
        <p:sp>
          <p:nvSpPr>
            <p:cNvPr id="171" name="Rectangle 194">
              <a:extLst>
                <a:ext uri="{FF2B5EF4-FFF2-40B4-BE49-F238E27FC236}">
                  <a16:creationId xmlns:a16="http://schemas.microsoft.com/office/drawing/2014/main" id="{726A0271-D297-564C-B4D6-0E693135E1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0435" y="5048754"/>
              <a:ext cx="6892443" cy="221456"/>
            </a:xfrm>
            <a:prstGeom prst="rect">
              <a:avLst/>
            </a:prstGeom>
            <a:gradFill rotWithShape="1">
              <a:gsLst>
                <a:gs pos="0">
                  <a:schemeClr val="bg1">
                    <a:lumMod val="50000"/>
                  </a:schemeClr>
                </a:gs>
                <a:gs pos="50000">
                  <a:srgbClr val="FFFFFF"/>
                </a:gs>
                <a:gs pos="100000">
                  <a:schemeClr val="bg1">
                    <a:lumMod val="50000"/>
                  </a:schemeClr>
                </a:gs>
              </a:gsLst>
              <a:lin ang="5400000" scaled="1"/>
            </a:gradFill>
            <a:ln w="12700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mc="http://schemas.openxmlformats.org/markup-compatibility/2006" xmlns:mv="urn:schemas-microsoft-com:mac:vml"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7287" tIns="53643" rIns="107287" bIns="53643" anchor="ctr"/>
            <a:lstStyle/>
            <a:p>
              <a:endParaRPr lang="fr-BE"/>
            </a:p>
          </p:txBody>
        </p:sp>
        <p:grpSp>
          <p:nvGrpSpPr>
            <p:cNvPr id="4" name="Grouper 3"/>
            <p:cNvGrpSpPr/>
            <p:nvPr/>
          </p:nvGrpSpPr>
          <p:grpSpPr>
            <a:xfrm>
              <a:off x="4282811" y="4989050"/>
              <a:ext cx="5049048" cy="391131"/>
              <a:chOff x="4282811" y="4989050"/>
              <a:chExt cx="5049048" cy="391131"/>
            </a:xfrm>
          </p:grpSpPr>
          <p:grpSp>
            <p:nvGrpSpPr>
              <p:cNvPr id="189" name="Group 195"/>
              <p:cNvGrpSpPr>
                <a:grpSpLocks/>
              </p:cNvGrpSpPr>
              <p:nvPr/>
            </p:nvGrpSpPr>
            <p:grpSpPr bwMode="auto">
              <a:xfrm>
                <a:off x="4282811" y="4989050"/>
                <a:ext cx="935038" cy="391131"/>
                <a:chOff x="4377" y="1320"/>
                <a:chExt cx="589" cy="242"/>
              </a:xfrm>
            </p:grpSpPr>
            <p:sp>
              <p:nvSpPr>
                <p:cNvPr id="190" name="Rectangle 196"/>
                <p:cNvSpPr>
                  <a:spLocks noChangeArrowheads="1"/>
                </p:cNvSpPr>
                <p:nvPr/>
              </p:nvSpPr>
              <p:spPr bwMode="auto">
                <a:xfrm>
                  <a:off x="4422" y="1359"/>
                  <a:ext cx="508" cy="134"/>
                </a:xfrm>
                <a:prstGeom prst="rect">
                  <a:avLst/>
                </a:prstGeom>
                <a:gradFill rotWithShape="0">
                  <a:gsLst>
                    <a:gs pos="0">
                      <a:srgbClr val="333333"/>
                    </a:gs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rgbClr val="333333"/>
                    </a:gs>
                  </a:gsLst>
                  <a:lin ang="5400000" scaled="1"/>
                </a:gradFill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BE"/>
                </a:p>
              </p:txBody>
            </p:sp>
            <p:sp>
              <p:nvSpPr>
                <p:cNvPr id="191" name="Text Box 197"/>
                <p:cNvSpPr txBox="1">
                  <a:spLocks noChangeArrowheads="1"/>
                </p:cNvSpPr>
                <p:nvPr/>
              </p:nvSpPr>
              <p:spPr bwMode="auto">
                <a:xfrm>
                  <a:off x="4377" y="1320"/>
                  <a:ext cx="589" cy="24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mc="http://schemas.openxmlformats.org/markup-compatibility/2006" xmlns:mv="urn:schemas-microsoft-com:mac:vml"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endParaRPr lang="fr-FR" altLang="fr-FR" sz="19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2" name="Group 195"/>
              <p:cNvGrpSpPr>
                <a:grpSpLocks/>
              </p:cNvGrpSpPr>
              <p:nvPr/>
            </p:nvGrpSpPr>
            <p:grpSpPr bwMode="auto">
              <a:xfrm>
                <a:off x="6324198" y="4995106"/>
                <a:ext cx="935038" cy="384176"/>
                <a:chOff x="4377" y="1320"/>
                <a:chExt cx="589" cy="242"/>
              </a:xfrm>
            </p:grpSpPr>
            <p:sp>
              <p:nvSpPr>
                <p:cNvPr id="195" name="Rectangle 196"/>
                <p:cNvSpPr>
                  <a:spLocks noChangeArrowheads="1"/>
                </p:cNvSpPr>
                <p:nvPr/>
              </p:nvSpPr>
              <p:spPr bwMode="auto">
                <a:xfrm>
                  <a:off x="4422" y="1359"/>
                  <a:ext cx="508" cy="134"/>
                </a:xfrm>
                <a:prstGeom prst="rect">
                  <a:avLst/>
                </a:prstGeom>
                <a:gradFill rotWithShape="0">
                  <a:gsLst>
                    <a:gs pos="0">
                      <a:srgbClr val="333333"/>
                    </a:gs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rgbClr val="333333"/>
                    </a:gs>
                  </a:gsLst>
                  <a:lin ang="5400000" scaled="1"/>
                </a:gradFill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BE"/>
                </a:p>
              </p:txBody>
            </p:sp>
            <p:sp>
              <p:nvSpPr>
                <p:cNvPr id="196" name="Text Box 197"/>
                <p:cNvSpPr txBox="1">
                  <a:spLocks noChangeArrowheads="1"/>
                </p:cNvSpPr>
                <p:nvPr/>
              </p:nvSpPr>
              <p:spPr bwMode="auto">
                <a:xfrm>
                  <a:off x="4377" y="1320"/>
                  <a:ext cx="589" cy="24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mc="http://schemas.openxmlformats.org/markup-compatibility/2006" xmlns:mv="urn:schemas-microsoft-com:mac:vml"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endParaRPr lang="fr-FR" altLang="fr-FR" sz="19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203" name="Group 195"/>
              <p:cNvGrpSpPr>
                <a:grpSpLocks/>
              </p:cNvGrpSpPr>
              <p:nvPr/>
            </p:nvGrpSpPr>
            <p:grpSpPr bwMode="auto">
              <a:xfrm>
                <a:off x="8396821" y="4995106"/>
                <a:ext cx="935038" cy="384176"/>
                <a:chOff x="4377" y="1320"/>
                <a:chExt cx="589" cy="242"/>
              </a:xfrm>
            </p:grpSpPr>
            <p:sp>
              <p:nvSpPr>
                <p:cNvPr id="204" name="Rectangle 196"/>
                <p:cNvSpPr>
                  <a:spLocks noChangeArrowheads="1"/>
                </p:cNvSpPr>
                <p:nvPr/>
              </p:nvSpPr>
              <p:spPr bwMode="auto">
                <a:xfrm>
                  <a:off x="4422" y="1359"/>
                  <a:ext cx="508" cy="134"/>
                </a:xfrm>
                <a:prstGeom prst="rect">
                  <a:avLst/>
                </a:prstGeom>
                <a:gradFill rotWithShape="0">
                  <a:gsLst>
                    <a:gs pos="0">
                      <a:srgbClr val="333333"/>
                    </a:gs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rgbClr val="333333"/>
                    </a:gs>
                  </a:gsLst>
                  <a:lin ang="5400000" scaled="1"/>
                </a:gradFill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fr-BE"/>
                </a:p>
              </p:txBody>
            </p:sp>
            <p:sp>
              <p:nvSpPr>
                <p:cNvPr id="205" name="Text Box 197"/>
                <p:cNvSpPr txBox="1">
                  <a:spLocks noChangeArrowheads="1"/>
                </p:cNvSpPr>
                <p:nvPr/>
              </p:nvSpPr>
              <p:spPr bwMode="auto">
                <a:xfrm>
                  <a:off x="4377" y="1320"/>
                  <a:ext cx="589" cy="24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mc="http://schemas.openxmlformats.org/markup-compatibility/2006" xmlns:mv="urn:schemas-microsoft-com:mac:vml"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mc="http://schemas.openxmlformats.org/markup-compatibility/2006" xmlns:mv="urn:schemas-microsoft-com:mac:vml" xmlns:a14="http://schemas.microsoft.com/office/drawing/2010/main" xmlns="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endParaRPr lang="fr-FR" altLang="fr-FR" sz="19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sp>
        <p:nvSpPr>
          <p:cNvPr id="90" name="Rectangle 89">
            <a:extLst>
              <a:ext uri="{FF2B5EF4-FFF2-40B4-BE49-F238E27FC236}">
                <a16:creationId xmlns:a16="http://schemas.microsoft.com/office/drawing/2014/main" id="{CD58E2E7-7C10-7647-99AB-F38DE96DFB9B}"/>
              </a:ext>
            </a:extLst>
          </p:cNvPr>
          <p:cNvSpPr/>
          <p:nvPr/>
        </p:nvSpPr>
        <p:spPr>
          <a:xfrm>
            <a:off x="620296" y="903270"/>
            <a:ext cx="10769947" cy="9300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400" dirty="0">
                <a:solidFill>
                  <a:schemeClr val="tx1"/>
                </a:solidFill>
                <a:effectLst>
                  <a:outerShdw blurRad="50800" dist="38100" dir="2700000" algn="tl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Genome-wide approach to uncover the set of transcripts </a:t>
            </a:r>
          </a:p>
          <a:p>
            <a:pPr lvl="0" algn="ctr"/>
            <a:r>
              <a:rPr lang="en-US" sz="2400" dirty="0">
                <a:solidFill>
                  <a:schemeClr val="tx1"/>
                </a:solidFill>
                <a:effectLst>
                  <a:outerShdw blurRad="50800" dist="38100" dir="2700000" algn="tl" rotWithShape="0">
                    <a:schemeClr val="tx1">
                      <a:lumMod val="50000"/>
                      <a:lumOff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activated by DNA demethylation in tumors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37E2BA-E2E1-7242-991A-60508D0C072E}"/>
              </a:ext>
            </a:extLst>
          </p:cNvPr>
          <p:cNvSpPr/>
          <p:nvPr/>
        </p:nvSpPr>
        <p:spPr>
          <a:xfrm>
            <a:off x="5366662" y="4466140"/>
            <a:ext cx="31211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dirty="0">
                <a:solidFill>
                  <a:srgbClr val="C00000"/>
                </a:solidFill>
                <a:latin typeface="Helvetica" pitchFamily="2" charset="0"/>
                <a:ea typeface="Times New Roman" panose="02020603050405020304" pitchFamily="18" charset="0"/>
                <a:cs typeface="Helvetica" pitchFamily="2" charset="0"/>
              </a:rPr>
              <a:t>Other tissue </a:t>
            </a:r>
            <a:r>
              <a:rPr lang="en-US">
                <a:solidFill>
                  <a:srgbClr val="C00000"/>
                </a:solidFill>
                <a:latin typeface="Helvetica" pitchFamily="2" charset="0"/>
                <a:ea typeface="Times New Roman" panose="02020603050405020304" pitchFamily="18" charset="0"/>
                <a:cs typeface="Helvetica" pitchFamily="2" charset="0"/>
              </a:rPr>
              <a:t>specific genes?</a:t>
            </a:r>
            <a:endParaRPr lang="fr-BE" dirty="0">
              <a:solidFill>
                <a:srgbClr val="C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ZoneTexte 87">
            <a:extLst>
              <a:ext uri="{FF2B5EF4-FFF2-40B4-BE49-F238E27FC236}">
                <a16:creationId xmlns:a16="http://schemas.microsoft.com/office/drawing/2014/main" id="{DFDC7AEB-E855-394C-8278-AF1D2559C152}"/>
              </a:ext>
            </a:extLst>
          </p:cNvPr>
          <p:cNvSpPr txBox="1"/>
          <p:nvPr/>
        </p:nvSpPr>
        <p:spPr>
          <a:xfrm>
            <a:off x="3254589" y="5672330"/>
            <a:ext cx="2212857" cy="323777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107287" tIns="53643" rIns="107287" bIns="53643" rtlCol="0">
            <a:spAutoFit/>
          </a:bodyPr>
          <a:lstStyle/>
          <a:p>
            <a:pPr algn="ctr"/>
            <a:r>
              <a:rPr lang="fr-BE" sz="1400" b="1" dirty="0">
                <a:cs typeface="Arial" pitchFamily="34" charset="0"/>
              </a:rPr>
              <a:t>GERMLINE SPECIFIC GENES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60CC56-7E34-2947-A1B2-11BF21D769DA}"/>
              </a:ext>
            </a:extLst>
          </p:cNvPr>
          <p:cNvSpPr/>
          <p:nvPr/>
        </p:nvSpPr>
        <p:spPr>
          <a:xfrm>
            <a:off x="620296" y="2376274"/>
            <a:ext cx="90904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0"/>
              </a:spcAft>
              <a:buFont typeface="Wingdings" pitchFamily="2" charset="2"/>
              <a:buChar char="Ø"/>
            </a:pPr>
            <a:r>
              <a:rPr lang="en-US" sz="2000" dirty="0">
                <a:latin typeface="Helvetica" pitchFamily="2" charset="0"/>
                <a:ea typeface="Times New Roman" panose="02020603050405020304" pitchFamily="18" charset="0"/>
                <a:cs typeface="Helvetica" pitchFamily="2" charset="0"/>
              </a:rPr>
              <a:t>Other tissue specific genes reactivated by demethylation in tumors ? </a:t>
            </a:r>
            <a:endParaRPr lang="fr-BE" sz="2000" dirty="0">
              <a:latin typeface="Helvetica" pitchFamily="2" charset="0"/>
              <a:ea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5A90A3-B375-6640-B45F-A42985014021}"/>
              </a:ext>
            </a:extLst>
          </p:cNvPr>
          <p:cNvSpPr/>
          <p:nvPr/>
        </p:nvSpPr>
        <p:spPr>
          <a:xfrm>
            <a:off x="563906" y="3145566"/>
            <a:ext cx="105082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0"/>
              </a:spcAft>
              <a:buFont typeface="Wingdings" pitchFamily="2" charset="2"/>
              <a:buChar char="Ø"/>
            </a:pPr>
            <a:r>
              <a:rPr lang="en-US" sz="2000" dirty="0">
                <a:latin typeface="Helvetica" pitchFamily="2" charset="0"/>
                <a:ea typeface="Times New Roman" panose="02020603050405020304" pitchFamily="18" charset="0"/>
                <a:cs typeface="Helvetica" pitchFamily="2" charset="0"/>
              </a:rPr>
              <a:t>Tumor specific transcripts could be isoforms using demethylated alternative promoters</a:t>
            </a:r>
            <a:endParaRPr lang="fr-BE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820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4BEE6EE9-EB58-2C4D-8573-F4A4D1B12A48}"/>
              </a:ext>
            </a:extLst>
          </p:cNvPr>
          <p:cNvSpPr/>
          <p:nvPr/>
        </p:nvSpPr>
        <p:spPr>
          <a:xfrm>
            <a:off x="566674" y="3933686"/>
            <a:ext cx="3902149" cy="19937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BE1F96F-BD6E-584F-8908-5857734A0E3A}"/>
              </a:ext>
            </a:extLst>
          </p:cNvPr>
          <p:cNvSpPr/>
          <p:nvPr/>
        </p:nvSpPr>
        <p:spPr>
          <a:xfrm>
            <a:off x="587688" y="1081519"/>
            <a:ext cx="3496178" cy="14907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343A7042-7DAE-C946-A530-ADAFF19931ED}"/>
              </a:ext>
            </a:extLst>
          </p:cNvPr>
          <p:cNvSpPr txBox="1"/>
          <p:nvPr/>
        </p:nvSpPr>
        <p:spPr>
          <a:xfrm>
            <a:off x="721647" y="1235401"/>
            <a:ext cx="3138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OMICS CATALOGUE OF </a:t>
            </a:r>
          </a:p>
          <a:p>
            <a:r>
              <a:rPr lang="fr-F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LUNG ADENOCARCINOMA CELL LINES</a:t>
            </a:r>
          </a:p>
          <a:p>
            <a:r>
              <a:rPr lang="fr-F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Accession: PRJDB2256</a:t>
            </a:r>
          </a:p>
        </p:txBody>
      </p:sp>
      <p:sp>
        <p:nvSpPr>
          <p:cNvPr id="104" name="ZoneTexte 103">
            <a:extLst>
              <a:ext uri="{FF2B5EF4-FFF2-40B4-BE49-F238E27FC236}">
                <a16:creationId xmlns:a16="http://schemas.microsoft.com/office/drawing/2014/main" id="{54E8A251-EB90-CA4C-9750-527B85A95592}"/>
              </a:ext>
            </a:extLst>
          </p:cNvPr>
          <p:cNvSpPr txBox="1"/>
          <p:nvPr/>
        </p:nvSpPr>
        <p:spPr>
          <a:xfrm>
            <a:off x="4608047" y="761842"/>
            <a:ext cx="13117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chemeClr val="accent1">
                    <a:lumMod val="50000"/>
                  </a:schemeClr>
                </a:solidFill>
              </a:rPr>
              <a:t>RNA-</a:t>
            </a:r>
            <a:r>
              <a:rPr lang="fr-FR" sz="1600" b="1" dirty="0" err="1">
                <a:solidFill>
                  <a:schemeClr val="accent1">
                    <a:lumMod val="50000"/>
                  </a:schemeClr>
                </a:solidFill>
              </a:rPr>
              <a:t>seq</a:t>
            </a:r>
            <a:endParaRPr lang="fr-FR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fr-FR" sz="1400" dirty="0" err="1">
                <a:solidFill>
                  <a:schemeClr val="accent1">
                    <a:lumMod val="50000"/>
                  </a:schemeClr>
                </a:solidFill>
              </a:rPr>
              <a:t>fastq</a:t>
            </a:r>
            <a:endParaRPr lang="fr-FR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1" name="ZoneTexte 120">
            <a:extLst>
              <a:ext uri="{FF2B5EF4-FFF2-40B4-BE49-F238E27FC236}">
                <a16:creationId xmlns:a16="http://schemas.microsoft.com/office/drawing/2014/main" id="{3B865A8F-6258-E141-AC12-C00588D38A05}"/>
              </a:ext>
            </a:extLst>
          </p:cNvPr>
          <p:cNvSpPr txBox="1"/>
          <p:nvPr/>
        </p:nvSpPr>
        <p:spPr>
          <a:xfrm>
            <a:off x="710317" y="1941492"/>
            <a:ext cx="24259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solidFill>
                  <a:srgbClr val="C00000"/>
                </a:solidFill>
              </a:rPr>
              <a:t>26 LUAD </a:t>
            </a:r>
            <a:r>
              <a:rPr lang="fr-FR" sz="2400" b="1" dirty="0" err="1">
                <a:solidFill>
                  <a:srgbClr val="C00000"/>
                </a:solidFill>
              </a:rPr>
              <a:t>cell</a:t>
            </a:r>
            <a:r>
              <a:rPr lang="fr-FR" sz="2400" b="1" dirty="0">
                <a:solidFill>
                  <a:srgbClr val="C00000"/>
                </a:solidFill>
              </a:rPr>
              <a:t> </a:t>
            </a:r>
            <a:r>
              <a:rPr lang="fr-FR" sz="2400" b="1" dirty="0" err="1">
                <a:solidFill>
                  <a:srgbClr val="C00000"/>
                </a:solidFill>
              </a:rPr>
              <a:t>lines</a:t>
            </a:r>
            <a:endParaRPr lang="fr-FR" sz="2400" b="1" dirty="0">
              <a:solidFill>
                <a:srgbClr val="C00000"/>
              </a:solidFill>
            </a:endParaRPr>
          </a:p>
        </p:txBody>
      </p:sp>
      <p:sp>
        <p:nvSpPr>
          <p:cNvPr id="156" name="ZoneTexte 155">
            <a:extLst>
              <a:ext uri="{FF2B5EF4-FFF2-40B4-BE49-F238E27FC236}">
                <a16:creationId xmlns:a16="http://schemas.microsoft.com/office/drawing/2014/main" id="{EC7D9DB5-3B2C-1346-BF38-526FFB75E136}"/>
              </a:ext>
            </a:extLst>
          </p:cNvPr>
          <p:cNvSpPr txBox="1"/>
          <p:nvPr/>
        </p:nvSpPr>
        <p:spPr>
          <a:xfrm>
            <a:off x="3948853" y="2941831"/>
            <a:ext cx="691183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/>
              <a:t>Transcripts</a:t>
            </a:r>
            <a:r>
              <a:rPr lang="fr-FR" b="1" dirty="0"/>
              <a:t> </a:t>
            </a:r>
            <a:r>
              <a:rPr lang="fr-FR" b="1" dirty="0" err="1"/>
              <a:t>activated</a:t>
            </a:r>
            <a:r>
              <a:rPr lang="fr-FR" b="1" dirty="0"/>
              <a:t> in </a:t>
            </a:r>
            <a:r>
              <a:rPr lang="fr-FR" b="1" dirty="0" err="1"/>
              <a:t>cell</a:t>
            </a:r>
            <a:r>
              <a:rPr lang="fr-FR" b="1" dirty="0"/>
              <a:t> </a:t>
            </a:r>
            <a:r>
              <a:rPr lang="fr-FR" b="1" dirty="0" err="1"/>
              <a:t>lines</a:t>
            </a:r>
            <a:r>
              <a:rPr lang="fr-FR" b="1" dirty="0"/>
              <a:t> </a:t>
            </a:r>
          </a:p>
          <a:p>
            <a:pPr algn="ctr"/>
            <a:r>
              <a:rPr lang="fr-FR" b="1" dirty="0" err="1"/>
              <a:t>showing</a:t>
            </a:r>
            <a:r>
              <a:rPr lang="fr-FR" b="1" dirty="0"/>
              <a:t> an inverse </a:t>
            </a:r>
            <a:r>
              <a:rPr lang="fr-FR" b="1" dirty="0" err="1"/>
              <a:t>correlation</a:t>
            </a:r>
            <a:r>
              <a:rPr lang="fr-FR" b="1" dirty="0"/>
              <a:t> </a:t>
            </a:r>
            <a:r>
              <a:rPr lang="fr-FR" b="1" dirty="0" err="1"/>
              <a:t>between</a:t>
            </a:r>
            <a:r>
              <a:rPr lang="fr-FR" b="1" dirty="0"/>
              <a:t> </a:t>
            </a:r>
            <a:r>
              <a:rPr lang="fr-FR" b="1" dirty="0" err="1"/>
              <a:t>methylation</a:t>
            </a:r>
            <a:r>
              <a:rPr lang="fr-FR" b="1" dirty="0"/>
              <a:t> and expression</a:t>
            </a:r>
          </a:p>
        </p:txBody>
      </p:sp>
      <p:sp>
        <p:nvSpPr>
          <p:cNvPr id="22" name="Flèche vers la droite 21">
            <a:extLst>
              <a:ext uri="{FF2B5EF4-FFF2-40B4-BE49-F238E27FC236}">
                <a16:creationId xmlns:a16="http://schemas.microsoft.com/office/drawing/2014/main" id="{A86EBB0A-7710-EB4B-A799-8B96946494BB}"/>
              </a:ext>
            </a:extLst>
          </p:cNvPr>
          <p:cNvSpPr/>
          <p:nvPr/>
        </p:nvSpPr>
        <p:spPr>
          <a:xfrm rot="5400000">
            <a:off x="4518550" y="1945218"/>
            <a:ext cx="1490742" cy="27535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0" name="ZoneTexte 159">
            <a:extLst>
              <a:ext uri="{FF2B5EF4-FFF2-40B4-BE49-F238E27FC236}">
                <a16:creationId xmlns:a16="http://schemas.microsoft.com/office/drawing/2014/main" id="{58277D57-9702-0D4B-A926-29B0F3A9ABE6}"/>
              </a:ext>
            </a:extLst>
          </p:cNvPr>
          <p:cNvSpPr txBox="1"/>
          <p:nvPr/>
        </p:nvSpPr>
        <p:spPr>
          <a:xfrm>
            <a:off x="5372816" y="2134642"/>
            <a:ext cx="221191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200" b="1" i="1" dirty="0"/>
              <a:t>de novo </a:t>
            </a:r>
            <a:r>
              <a:rPr lang="fr-FR" sz="1200" b="1" i="1" dirty="0" err="1"/>
              <a:t>transcript</a:t>
            </a:r>
            <a:r>
              <a:rPr lang="fr-FR" sz="1200" b="1" i="1" dirty="0"/>
              <a:t> </a:t>
            </a:r>
          </a:p>
          <a:p>
            <a:pPr algn="ctr"/>
            <a:r>
              <a:rPr lang="fr-FR" sz="1200" b="1" i="1" dirty="0" err="1"/>
              <a:t>assembling</a:t>
            </a:r>
            <a:endParaRPr lang="fr-FR" sz="1200" b="1" i="1" dirty="0"/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9B8F4901-72C6-DB47-8A8E-E5E9162E32DC}"/>
              </a:ext>
            </a:extLst>
          </p:cNvPr>
          <p:cNvSpPr/>
          <p:nvPr/>
        </p:nvSpPr>
        <p:spPr>
          <a:xfrm>
            <a:off x="4840183" y="1533312"/>
            <a:ext cx="847474" cy="42676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tx1"/>
                </a:solidFill>
              </a:rPr>
              <a:t>hisat2</a:t>
            </a:r>
          </a:p>
        </p:txBody>
      </p:sp>
      <p:sp>
        <p:nvSpPr>
          <p:cNvPr id="161" name="Rectangle : coins arrondis 160">
            <a:extLst>
              <a:ext uri="{FF2B5EF4-FFF2-40B4-BE49-F238E27FC236}">
                <a16:creationId xmlns:a16="http://schemas.microsoft.com/office/drawing/2014/main" id="{5C193C48-66F0-DA47-BE33-CC4319015CB2}"/>
              </a:ext>
            </a:extLst>
          </p:cNvPr>
          <p:cNvSpPr/>
          <p:nvPr/>
        </p:nvSpPr>
        <p:spPr>
          <a:xfrm>
            <a:off x="4683103" y="2117083"/>
            <a:ext cx="1146799" cy="42676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err="1">
                <a:solidFill>
                  <a:schemeClr val="tx1"/>
                </a:solidFill>
              </a:rPr>
              <a:t>StringTie</a:t>
            </a:r>
            <a:endParaRPr lang="fr-FR" b="1" dirty="0">
              <a:solidFill>
                <a:schemeClr val="tx1"/>
              </a:solidFill>
            </a:endParaRPr>
          </a:p>
        </p:txBody>
      </p:sp>
      <p:sp>
        <p:nvSpPr>
          <p:cNvPr id="162" name="ZoneTexte 161">
            <a:extLst>
              <a:ext uri="{FF2B5EF4-FFF2-40B4-BE49-F238E27FC236}">
                <a16:creationId xmlns:a16="http://schemas.microsoft.com/office/drawing/2014/main" id="{19BEAB5D-633D-3C48-B588-CBC18F0F84A4}"/>
              </a:ext>
            </a:extLst>
          </p:cNvPr>
          <p:cNvSpPr txBox="1"/>
          <p:nvPr/>
        </p:nvSpPr>
        <p:spPr>
          <a:xfrm>
            <a:off x="8039585" y="745817"/>
            <a:ext cx="146875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chemeClr val="accent1">
                    <a:lumMod val="50000"/>
                  </a:schemeClr>
                </a:solidFill>
              </a:rPr>
              <a:t>Bisulfite-</a:t>
            </a:r>
            <a:r>
              <a:rPr lang="fr-FR" sz="1600" b="1" dirty="0" err="1">
                <a:solidFill>
                  <a:schemeClr val="accent1">
                    <a:lumMod val="50000"/>
                  </a:schemeClr>
                </a:solidFill>
              </a:rPr>
              <a:t>seq</a:t>
            </a:r>
            <a:endParaRPr lang="fr-FR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fr-FR" sz="1400" dirty="0" err="1">
                <a:solidFill>
                  <a:schemeClr val="accent1">
                    <a:lumMod val="50000"/>
                  </a:schemeClr>
                </a:solidFill>
              </a:rPr>
              <a:t>fastq</a:t>
            </a:r>
            <a:endParaRPr lang="fr-FR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69" name="Image 168">
            <a:extLst>
              <a:ext uri="{FF2B5EF4-FFF2-40B4-BE49-F238E27FC236}">
                <a16:creationId xmlns:a16="http://schemas.microsoft.com/office/drawing/2014/main" id="{05D841D1-3C82-8340-A7A3-29BDE10C26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19" y="4709457"/>
            <a:ext cx="1339673" cy="90438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70" name="Image 169">
            <a:extLst>
              <a:ext uri="{FF2B5EF4-FFF2-40B4-BE49-F238E27FC236}">
                <a16:creationId xmlns:a16="http://schemas.microsoft.com/office/drawing/2014/main" id="{4CC9FA8E-5D77-BB4C-A4FB-1D8D8D857B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302" y="4710555"/>
            <a:ext cx="1386326" cy="63060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92" name="Image 191">
            <a:extLst>
              <a:ext uri="{FF2B5EF4-FFF2-40B4-BE49-F238E27FC236}">
                <a16:creationId xmlns:a16="http://schemas.microsoft.com/office/drawing/2014/main" id="{7801AB81-B339-724F-AAA1-5E13E6AADE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585" y="4753399"/>
            <a:ext cx="683940" cy="82531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744E960E-E0C3-384F-88E4-F282E7ACD27E}"/>
              </a:ext>
            </a:extLst>
          </p:cNvPr>
          <p:cNvSpPr txBox="1"/>
          <p:nvPr/>
        </p:nvSpPr>
        <p:spPr>
          <a:xfrm>
            <a:off x="697019" y="4066111"/>
            <a:ext cx="20810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solidFill>
                  <a:srgbClr val="C00000"/>
                </a:solidFill>
              </a:rPr>
              <a:t>Normal tissues</a:t>
            </a:r>
          </a:p>
        </p:txBody>
      </p:sp>
      <p:sp>
        <p:nvSpPr>
          <p:cNvPr id="26" name="Flèche vers la droite 25">
            <a:extLst>
              <a:ext uri="{FF2B5EF4-FFF2-40B4-BE49-F238E27FC236}">
                <a16:creationId xmlns:a16="http://schemas.microsoft.com/office/drawing/2014/main" id="{B22AC0AF-F320-E745-8816-A5E327C0551E}"/>
              </a:ext>
            </a:extLst>
          </p:cNvPr>
          <p:cNvSpPr/>
          <p:nvPr/>
        </p:nvSpPr>
        <p:spPr>
          <a:xfrm rot="5400000">
            <a:off x="8062094" y="1978720"/>
            <a:ext cx="1423738" cy="27535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6" name="Rectangle : coins arrondis 165">
            <a:extLst>
              <a:ext uri="{FF2B5EF4-FFF2-40B4-BE49-F238E27FC236}">
                <a16:creationId xmlns:a16="http://schemas.microsoft.com/office/drawing/2014/main" id="{94EA646F-36AD-3743-9A21-B659FA86CFCA}"/>
              </a:ext>
            </a:extLst>
          </p:cNvPr>
          <p:cNvSpPr/>
          <p:nvPr/>
        </p:nvSpPr>
        <p:spPr>
          <a:xfrm>
            <a:off x="8200562" y="1730695"/>
            <a:ext cx="1146799" cy="40209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err="1">
                <a:solidFill>
                  <a:schemeClr val="tx1"/>
                </a:solidFill>
              </a:rPr>
              <a:t>BisMark</a:t>
            </a:r>
            <a:endParaRPr lang="fr-FR" b="1" dirty="0">
              <a:solidFill>
                <a:schemeClr val="tx1"/>
              </a:solidFill>
            </a:endParaRPr>
          </a:p>
        </p:txBody>
      </p:sp>
      <p:pic>
        <p:nvPicPr>
          <p:cNvPr id="27" name="Picture 4">
            <a:extLst>
              <a:ext uri="{FF2B5EF4-FFF2-40B4-BE49-F238E27FC236}">
                <a16:creationId xmlns:a16="http://schemas.microsoft.com/office/drawing/2014/main" id="{0F7588DD-9623-8042-ACFA-8616D99954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152" y="5427536"/>
            <a:ext cx="1449639" cy="216672"/>
          </a:xfrm>
          <a:prstGeom prst="rect">
            <a:avLst/>
          </a:prstGeom>
        </p:spPr>
      </p:pic>
      <p:sp>
        <p:nvSpPr>
          <p:cNvPr id="31" name="ZoneTexte 30">
            <a:extLst>
              <a:ext uri="{FF2B5EF4-FFF2-40B4-BE49-F238E27FC236}">
                <a16:creationId xmlns:a16="http://schemas.microsoft.com/office/drawing/2014/main" id="{E265615C-2CE8-4E4D-B6CA-FB1A6E251E31}"/>
              </a:ext>
            </a:extLst>
          </p:cNvPr>
          <p:cNvSpPr txBox="1"/>
          <p:nvPr/>
        </p:nvSpPr>
        <p:spPr>
          <a:xfrm>
            <a:off x="5417123" y="4504206"/>
            <a:ext cx="4071749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b="1" dirty="0"/>
              <a:t>Tissue </a:t>
            </a:r>
            <a:r>
              <a:rPr lang="fr-FR" b="1" dirty="0" err="1"/>
              <a:t>specificity</a:t>
            </a:r>
            <a:r>
              <a:rPr lang="fr-FR" b="1" dirty="0"/>
              <a:t> </a:t>
            </a:r>
            <a:r>
              <a:rPr lang="fr-FR" b="1" dirty="0" err="1"/>
              <a:t>analysis</a:t>
            </a:r>
            <a:endParaRPr lang="fr-FR" b="1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b="1" dirty="0" err="1"/>
              <a:t>Methylation</a:t>
            </a:r>
            <a:r>
              <a:rPr lang="fr-FR" b="1" dirty="0"/>
              <a:t> profile </a:t>
            </a:r>
            <a:r>
              <a:rPr lang="fr-FR" b="1" dirty="0" err="1"/>
              <a:t>analysis</a:t>
            </a:r>
            <a:endParaRPr lang="fr-FR" b="1" dirty="0"/>
          </a:p>
        </p:txBody>
      </p:sp>
      <p:sp>
        <p:nvSpPr>
          <p:cNvPr id="33" name="Flèche vers la droite 32">
            <a:extLst>
              <a:ext uri="{FF2B5EF4-FFF2-40B4-BE49-F238E27FC236}">
                <a16:creationId xmlns:a16="http://schemas.microsoft.com/office/drawing/2014/main" id="{F41D95ED-262D-0948-B7E6-72C3E6294C26}"/>
              </a:ext>
            </a:extLst>
          </p:cNvPr>
          <p:cNvSpPr/>
          <p:nvPr/>
        </p:nvSpPr>
        <p:spPr>
          <a:xfrm rot="5400000">
            <a:off x="7081606" y="3902019"/>
            <a:ext cx="646332" cy="27535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2394D7-03E6-AF48-A87A-7C2CE28A475F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1969004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 147">
            <a:extLst>
              <a:ext uri="{FF2B5EF4-FFF2-40B4-BE49-F238E27FC236}">
                <a16:creationId xmlns:a16="http://schemas.microsoft.com/office/drawing/2014/main" id="{B2F85C12-0BC4-A84C-A23C-421471B7C022}"/>
              </a:ext>
            </a:extLst>
          </p:cNvPr>
          <p:cNvSpPr/>
          <p:nvPr/>
        </p:nvSpPr>
        <p:spPr>
          <a:xfrm>
            <a:off x="496202" y="433706"/>
            <a:ext cx="5652194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Al Tarikh" pitchFamily="2" charset="-78"/>
              </a:rPr>
              <a:t>214 </a:t>
            </a:r>
            <a:r>
              <a:rPr lang="fr-FR" sz="2400" b="1" dirty="0" err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Al Tarikh" pitchFamily="2" charset="-78"/>
              </a:rPr>
              <a:t>transcripts</a:t>
            </a:r>
            <a:r>
              <a:rPr lang="fr-FR" sz="2400" b="1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Al Tarikh" pitchFamily="2" charset="-78"/>
              </a:rPr>
              <a:t> </a:t>
            </a:r>
            <a:r>
              <a:rPr lang="fr-FR" sz="2400" b="1" dirty="0" err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Al Tarikh" pitchFamily="2" charset="-78"/>
              </a:rPr>
              <a:t>identified</a:t>
            </a:r>
            <a:endParaRPr lang="fr-FR" sz="2400" b="1" dirty="0">
              <a:solidFill>
                <a:schemeClr val="accent1">
                  <a:lumMod val="50000"/>
                </a:schemeClr>
              </a:solidFill>
              <a:latin typeface="Helvetica" pitchFamily="2" charset="0"/>
              <a:cs typeface="Al Tarikh" pitchFamily="2" charset="-78"/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53818D53-6617-884D-A6DD-3884B7123104}"/>
              </a:ext>
            </a:extLst>
          </p:cNvPr>
          <p:cNvSpPr/>
          <p:nvPr/>
        </p:nvSpPr>
        <p:spPr>
          <a:xfrm>
            <a:off x="4054310" y="3848850"/>
            <a:ext cx="699715" cy="631244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3000"/>
                  <a:lumOff val="57000"/>
                </a:schemeClr>
              </a:gs>
              <a:gs pos="100000">
                <a:schemeClr val="bg1"/>
              </a:gs>
              <a:gs pos="56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7ED34E11-8974-4248-9756-B2E0C80E9CDD}"/>
              </a:ext>
            </a:extLst>
          </p:cNvPr>
          <p:cNvSpPr/>
          <p:nvPr/>
        </p:nvSpPr>
        <p:spPr>
          <a:xfrm>
            <a:off x="3226574" y="3484348"/>
            <a:ext cx="699715" cy="631244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3000"/>
                  <a:lumOff val="57000"/>
                </a:schemeClr>
              </a:gs>
              <a:gs pos="100000">
                <a:schemeClr val="bg1"/>
              </a:gs>
              <a:gs pos="56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" name="Groupe 149">
            <a:extLst>
              <a:ext uri="{FF2B5EF4-FFF2-40B4-BE49-F238E27FC236}">
                <a16:creationId xmlns:a16="http://schemas.microsoft.com/office/drawing/2014/main" id="{41C4102B-0D03-7040-81D2-94F882C39D0F}"/>
              </a:ext>
            </a:extLst>
          </p:cNvPr>
          <p:cNvGrpSpPr/>
          <p:nvPr/>
        </p:nvGrpSpPr>
        <p:grpSpPr>
          <a:xfrm>
            <a:off x="3864020" y="3302397"/>
            <a:ext cx="2143083" cy="218321"/>
            <a:chOff x="3239784" y="2318995"/>
            <a:chExt cx="2471090" cy="29443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C893BCA-3AF2-CB40-B509-A60CEFD6890A}"/>
                </a:ext>
              </a:extLst>
            </p:cNvPr>
            <p:cNvSpPr/>
            <p:nvPr/>
          </p:nvSpPr>
          <p:spPr>
            <a:xfrm>
              <a:off x="3239784" y="2506626"/>
              <a:ext cx="333089" cy="10680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B3857D4-F0D2-4142-875B-8888D10FF841}"/>
                </a:ext>
              </a:extLst>
            </p:cNvPr>
            <p:cNvSpPr/>
            <p:nvPr/>
          </p:nvSpPr>
          <p:spPr>
            <a:xfrm>
              <a:off x="4161049" y="2493520"/>
              <a:ext cx="200099" cy="9853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126B69C-831F-CA46-9F48-AF0DC1BF1963}"/>
                </a:ext>
              </a:extLst>
            </p:cNvPr>
            <p:cNvSpPr/>
            <p:nvPr/>
          </p:nvSpPr>
          <p:spPr>
            <a:xfrm>
              <a:off x="4722133" y="2464924"/>
              <a:ext cx="182350" cy="9510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2C9918B-137C-9D4C-B06B-CCC72F3F8F30}"/>
                </a:ext>
              </a:extLst>
            </p:cNvPr>
            <p:cNvSpPr/>
            <p:nvPr/>
          </p:nvSpPr>
          <p:spPr>
            <a:xfrm>
              <a:off x="5371212" y="2459197"/>
              <a:ext cx="339662" cy="10083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3D0815E0-22B2-5A4B-B3F3-1CE4FF9CD1E3}"/>
                </a:ext>
              </a:extLst>
            </p:cNvPr>
            <p:cNvSpPr/>
            <p:nvPr/>
          </p:nvSpPr>
          <p:spPr>
            <a:xfrm>
              <a:off x="3577237" y="2328021"/>
              <a:ext cx="580289" cy="166897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E8D062A5-D438-BD49-BDED-5532FA765FE5}"/>
                </a:ext>
              </a:extLst>
            </p:cNvPr>
            <p:cNvSpPr/>
            <p:nvPr/>
          </p:nvSpPr>
          <p:spPr>
            <a:xfrm>
              <a:off x="4359870" y="2338759"/>
              <a:ext cx="362264" cy="135106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9F9B7D30-24E8-B74C-A1F3-68A807BEE407}"/>
                </a:ext>
              </a:extLst>
            </p:cNvPr>
            <p:cNvSpPr/>
            <p:nvPr/>
          </p:nvSpPr>
          <p:spPr>
            <a:xfrm>
              <a:off x="4904483" y="2318995"/>
              <a:ext cx="466730" cy="141543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" name="Groupe 150">
            <a:extLst>
              <a:ext uri="{FF2B5EF4-FFF2-40B4-BE49-F238E27FC236}">
                <a16:creationId xmlns:a16="http://schemas.microsoft.com/office/drawing/2014/main" id="{BADC085C-D40B-2040-BA4F-4F4024E6A414}"/>
              </a:ext>
            </a:extLst>
          </p:cNvPr>
          <p:cNvGrpSpPr/>
          <p:nvPr/>
        </p:nvGrpSpPr>
        <p:grpSpPr>
          <a:xfrm>
            <a:off x="3530301" y="3646508"/>
            <a:ext cx="2488417" cy="202470"/>
            <a:chOff x="2852813" y="3373095"/>
            <a:chExt cx="2869278" cy="27306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16251B9-2F40-B142-9D0D-66ABBC90A6BE}"/>
                </a:ext>
              </a:extLst>
            </p:cNvPr>
            <p:cNvSpPr/>
            <p:nvPr/>
          </p:nvSpPr>
          <p:spPr>
            <a:xfrm>
              <a:off x="2852813" y="3560727"/>
              <a:ext cx="198969" cy="85428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A14F2B4-EC02-C14A-A20F-2998290EF649}"/>
                </a:ext>
              </a:extLst>
            </p:cNvPr>
            <p:cNvSpPr/>
            <p:nvPr/>
          </p:nvSpPr>
          <p:spPr>
            <a:xfrm>
              <a:off x="4172265" y="3547620"/>
              <a:ext cx="200099" cy="9853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B4CB5FF-D41F-9A40-A757-A2421D8CB785}"/>
                </a:ext>
              </a:extLst>
            </p:cNvPr>
            <p:cNvSpPr/>
            <p:nvPr/>
          </p:nvSpPr>
          <p:spPr>
            <a:xfrm>
              <a:off x="4733350" y="3519024"/>
              <a:ext cx="182350" cy="951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2A93099-A935-4D43-B065-DC40FF30E342}"/>
                </a:ext>
              </a:extLst>
            </p:cNvPr>
            <p:cNvSpPr/>
            <p:nvPr/>
          </p:nvSpPr>
          <p:spPr>
            <a:xfrm>
              <a:off x="5382429" y="3513297"/>
              <a:ext cx="339662" cy="1008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Forme libre 20">
              <a:extLst>
                <a:ext uri="{FF2B5EF4-FFF2-40B4-BE49-F238E27FC236}">
                  <a16:creationId xmlns:a16="http://schemas.microsoft.com/office/drawing/2014/main" id="{70DFA7E7-2CCF-FB44-80FE-17ACDDB367C6}"/>
                </a:ext>
              </a:extLst>
            </p:cNvPr>
            <p:cNvSpPr/>
            <p:nvPr/>
          </p:nvSpPr>
          <p:spPr>
            <a:xfrm>
              <a:off x="3051783" y="3382121"/>
              <a:ext cx="1116960" cy="178606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Forme libre 21">
              <a:extLst>
                <a:ext uri="{FF2B5EF4-FFF2-40B4-BE49-F238E27FC236}">
                  <a16:creationId xmlns:a16="http://schemas.microsoft.com/office/drawing/2014/main" id="{163785B9-58FF-4C42-94B3-88E9F1C48804}"/>
                </a:ext>
              </a:extLst>
            </p:cNvPr>
            <p:cNvSpPr/>
            <p:nvPr/>
          </p:nvSpPr>
          <p:spPr>
            <a:xfrm>
              <a:off x="4371086" y="3392859"/>
              <a:ext cx="362264" cy="135106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Forme libre 22">
              <a:extLst>
                <a:ext uri="{FF2B5EF4-FFF2-40B4-BE49-F238E27FC236}">
                  <a16:creationId xmlns:a16="http://schemas.microsoft.com/office/drawing/2014/main" id="{DF16D844-FD43-C347-AB15-6C5EAE57D630}"/>
                </a:ext>
              </a:extLst>
            </p:cNvPr>
            <p:cNvSpPr/>
            <p:nvPr/>
          </p:nvSpPr>
          <p:spPr>
            <a:xfrm>
              <a:off x="4915700" y="3373095"/>
              <a:ext cx="466730" cy="141543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4" name="Grouper 135">
            <a:extLst>
              <a:ext uri="{FF2B5EF4-FFF2-40B4-BE49-F238E27FC236}">
                <a16:creationId xmlns:a16="http://schemas.microsoft.com/office/drawing/2014/main" id="{F68135ED-667B-E140-AF4A-C040C466B6C3}"/>
              </a:ext>
            </a:extLst>
          </p:cNvPr>
          <p:cNvGrpSpPr/>
          <p:nvPr/>
        </p:nvGrpSpPr>
        <p:grpSpPr>
          <a:xfrm>
            <a:off x="4331108" y="3978365"/>
            <a:ext cx="1690972" cy="202470"/>
            <a:chOff x="7313490" y="6135907"/>
            <a:chExt cx="1690972" cy="20612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23E3AE8-5F4E-A64E-9D3F-12217A4A3B7B}"/>
                </a:ext>
              </a:extLst>
            </p:cNvPr>
            <p:cNvSpPr/>
            <p:nvPr/>
          </p:nvSpPr>
          <p:spPr>
            <a:xfrm>
              <a:off x="7313490" y="6277546"/>
              <a:ext cx="172558" cy="64487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6E37B72-06D8-134D-B81A-6EB073FE27D8}"/>
                </a:ext>
              </a:extLst>
            </p:cNvPr>
            <p:cNvSpPr/>
            <p:nvPr/>
          </p:nvSpPr>
          <p:spPr>
            <a:xfrm>
              <a:off x="7660356" y="6267651"/>
              <a:ext cx="173538" cy="7438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30A6DA6-097F-9D40-8463-C967B8AE15CD}"/>
                </a:ext>
              </a:extLst>
            </p:cNvPr>
            <p:cNvSpPr/>
            <p:nvPr/>
          </p:nvSpPr>
          <p:spPr>
            <a:xfrm>
              <a:off x="8146964" y="6246065"/>
              <a:ext cx="158145" cy="7179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D08F3DA-69AE-014C-BC87-88D2148A86C2}"/>
                </a:ext>
              </a:extLst>
            </p:cNvPr>
            <p:cNvSpPr/>
            <p:nvPr/>
          </p:nvSpPr>
          <p:spPr>
            <a:xfrm>
              <a:off x="8709886" y="6241742"/>
              <a:ext cx="294576" cy="7611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Forme libre 28">
              <a:extLst>
                <a:ext uri="{FF2B5EF4-FFF2-40B4-BE49-F238E27FC236}">
                  <a16:creationId xmlns:a16="http://schemas.microsoft.com/office/drawing/2014/main" id="{3C43FF9D-66FA-2240-9009-0D813E92A02D}"/>
                </a:ext>
              </a:extLst>
            </p:cNvPr>
            <p:cNvSpPr/>
            <p:nvPr/>
          </p:nvSpPr>
          <p:spPr>
            <a:xfrm>
              <a:off x="7486048" y="6142720"/>
              <a:ext cx="171253" cy="151674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Forme libre 29">
              <a:extLst>
                <a:ext uri="{FF2B5EF4-FFF2-40B4-BE49-F238E27FC236}">
                  <a16:creationId xmlns:a16="http://schemas.microsoft.com/office/drawing/2014/main" id="{03064EAB-1F6A-654D-8F6F-8D61F2E9F7BD}"/>
                </a:ext>
              </a:extLst>
            </p:cNvPr>
            <p:cNvSpPr/>
            <p:nvPr/>
          </p:nvSpPr>
          <p:spPr>
            <a:xfrm>
              <a:off x="7832786" y="6150826"/>
              <a:ext cx="314178" cy="101988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Forme libre 30">
              <a:extLst>
                <a:ext uri="{FF2B5EF4-FFF2-40B4-BE49-F238E27FC236}">
                  <a16:creationId xmlns:a16="http://schemas.microsoft.com/office/drawing/2014/main" id="{B4D5D952-D02F-ED48-81CD-196DAA2BC35E}"/>
                </a:ext>
              </a:extLst>
            </p:cNvPr>
            <p:cNvSpPr/>
            <p:nvPr/>
          </p:nvSpPr>
          <p:spPr>
            <a:xfrm>
              <a:off x="8305109" y="6135907"/>
              <a:ext cx="404777" cy="106847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6" name="Groupe 82">
            <a:extLst>
              <a:ext uri="{FF2B5EF4-FFF2-40B4-BE49-F238E27FC236}">
                <a16:creationId xmlns:a16="http://schemas.microsoft.com/office/drawing/2014/main" id="{1F86B178-F590-474D-9173-EAEFDE4D21BE}"/>
              </a:ext>
            </a:extLst>
          </p:cNvPr>
          <p:cNvGrpSpPr/>
          <p:nvPr/>
        </p:nvGrpSpPr>
        <p:grpSpPr>
          <a:xfrm>
            <a:off x="3511630" y="2026752"/>
            <a:ext cx="6884957" cy="104611"/>
            <a:chOff x="3784726" y="1477898"/>
            <a:chExt cx="17977330" cy="138581"/>
          </a:xfrm>
        </p:grpSpPr>
        <p:grpSp>
          <p:nvGrpSpPr>
            <p:cNvPr id="37" name="Groupe 80">
              <a:extLst>
                <a:ext uri="{FF2B5EF4-FFF2-40B4-BE49-F238E27FC236}">
                  <a16:creationId xmlns:a16="http://schemas.microsoft.com/office/drawing/2014/main" id="{3655D092-4ABF-AC46-96A4-FB53E5C3618E}"/>
                </a:ext>
              </a:extLst>
            </p:cNvPr>
            <p:cNvGrpSpPr/>
            <p:nvPr/>
          </p:nvGrpSpPr>
          <p:grpSpPr>
            <a:xfrm>
              <a:off x="4712960" y="1477898"/>
              <a:ext cx="754284" cy="138581"/>
              <a:chOff x="544010" y="1076445"/>
              <a:chExt cx="754284" cy="138581"/>
            </a:xfrm>
            <a:solidFill>
              <a:schemeClr val="tx1"/>
            </a:solidFill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5D74C23A-C7F4-4940-A2D8-8FFFD2AC8A9E}"/>
                  </a:ext>
                </a:extLst>
              </p:cNvPr>
              <p:cNvSpPr/>
              <p:nvPr/>
            </p:nvSpPr>
            <p:spPr>
              <a:xfrm>
                <a:off x="544010" y="1113475"/>
                <a:ext cx="601884" cy="605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398D55DE-456C-5F47-B11C-F6D87B352097}"/>
                  </a:ext>
                </a:extLst>
              </p:cNvPr>
              <p:cNvSpPr/>
              <p:nvPr/>
            </p:nvSpPr>
            <p:spPr>
              <a:xfrm>
                <a:off x="1145894" y="1076445"/>
                <a:ext cx="152400" cy="138581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8755C22-F4CD-C74F-BE3F-B60E99A3EFAB}"/>
                </a:ext>
              </a:extLst>
            </p:cNvPr>
            <p:cNvSpPr/>
            <p:nvPr/>
          </p:nvSpPr>
          <p:spPr>
            <a:xfrm>
              <a:off x="6795182" y="1477898"/>
              <a:ext cx="457120" cy="13858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E78F538-DBD9-A442-B367-F0985FFF0DD2}"/>
                </a:ext>
              </a:extLst>
            </p:cNvPr>
            <p:cNvSpPr/>
            <p:nvPr/>
          </p:nvSpPr>
          <p:spPr>
            <a:xfrm>
              <a:off x="8069757" y="1477898"/>
              <a:ext cx="412933" cy="13858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0F7DBFC-09B6-104B-9145-A1E252D4E5D9}"/>
                </a:ext>
              </a:extLst>
            </p:cNvPr>
            <p:cNvSpPr/>
            <p:nvPr/>
          </p:nvSpPr>
          <p:spPr>
            <a:xfrm>
              <a:off x="9706891" y="1516891"/>
              <a:ext cx="601884" cy="6059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1EB3299-53CD-C147-91D9-0105EBEF0A1C}"/>
                </a:ext>
              </a:extLst>
            </p:cNvPr>
            <p:cNvSpPr/>
            <p:nvPr/>
          </p:nvSpPr>
          <p:spPr>
            <a:xfrm>
              <a:off x="9528705" y="1477898"/>
              <a:ext cx="601884" cy="13858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42" name="Connecteur droit 41">
              <a:extLst>
                <a:ext uri="{FF2B5EF4-FFF2-40B4-BE49-F238E27FC236}">
                  <a16:creationId xmlns:a16="http://schemas.microsoft.com/office/drawing/2014/main" id="{F304E482-057D-0C4B-B20E-59436CEF92E3}"/>
                </a:ext>
              </a:extLst>
            </p:cNvPr>
            <p:cNvCxnSpPr>
              <a:cxnSpLocks/>
            </p:cNvCxnSpPr>
            <p:nvPr/>
          </p:nvCxnSpPr>
          <p:spPr>
            <a:xfrm>
              <a:off x="3784726" y="1547188"/>
              <a:ext cx="1797733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Chevron 44">
            <a:extLst>
              <a:ext uri="{FF2B5EF4-FFF2-40B4-BE49-F238E27FC236}">
                <a16:creationId xmlns:a16="http://schemas.microsoft.com/office/drawing/2014/main" id="{3C42AA80-3781-994B-B387-3E9B5F89B493}"/>
              </a:ext>
            </a:extLst>
          </p:cNvPr>
          <p:cNvSpPr/>
          <p:nvPr/>
        </p:nvSpPr>
        <p:spPr>
          <a:xfrm>
            <a:off x="5517515" y="2033694"/>
            <a:ext cx="17509" cy="90727"/>
          </a:xfrm>
          <a:prstGeom prst="chevr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Chevron 45">
            <a:extLst>
              <a:ext uri="{FF2B5EF4-FFF2-40B4-BE49-F238E27FC236}">
                <a16:creationId xmlns:a16="http://schemas.microsoft.com/office/drawing/2014/main" id="{E1779E54-138B-064D-A361-1CB231704859}"/>
              </a:ext>
            </a:extLst>
          </p:cNvPr>
          <p:cNvSpPr/>
          <p:nvPr/>
        </p:nvSpPr>
        <p:spPr>
          <a:xfrm>
            <a:off x="4955280" y="2033694"/>
            <a:ext cx="17509" cy="90727"/>
          </a:xfrm>
          <a:prstGeom prst="chevr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7" name="Chevron 46">
            <a:extLst>
              <a:ext uri="{FF2B5EF4-FFF2-40B4-BE49-F238E27FC236}">
                <a16:creationId xmlns:a16="http://schemas.microsoft.com/office/drawing/2014/main" id="{985D9655-7857-0F41-A7AC-68C6C0F0535D}"/>
              </a:ext>
            </a:extLst>
          </p:cNvPr>
          <p:cNvSpPr/>
          <p:nvPr/>
        </p:nvSpPr>
        <p:spPr>
          <a:xfrm>
            <a:off x="4370140" y="2033694"/>
            <a:ext cx="17509" cy="90727"/>
          </a:xfrm>
          <a:prstGeom prst="chevr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6EF0C5D6-1A8D-E946-921E-1123007C8532}"/>
              </a:ext>
            </a:extLst>
          </p:cNvPr>
          <p:cNvSpPr txBox="1"/>
          <p:nvPr/>
        </p:nvSpPr>
        <p:spPr>
          <a:xfrm>
            <a:off x="4303293" y="1724261"/>
            <a:ext cx="1507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Reference </a:t>
            </a:r>
            <a:r>
              <a:rPr lang="fr-FR" sz="1400" i="1" dirty="0" err="1"/>
              <a:t>gene</a:t>
            </a:r>
            <a:endParaRPr lang="fr-FR" sz="1400" i="1" dirty="0"/>
          </a:p>
        </p:txBody>
      </p:sp>
      <p:grpSp>
        <p:nvGrpSpPr>
          <p:cNvPr id="49" name="Groupe 149">
            <a:extLst>
              <a:ext uri="{FF2B5EF4-FFF2-40B4-BE49-F238E27FC236}">
                <a16:creationId xmlns:a16="http://schemas.microsoft.com/office/drawing/2014/main" id="{B40E606D-4F56-2943-9B8C-6B3C060C1CD3}"/>
              </a:ext>
            </a:extLst>
          </p:cNvPr>
          <p:cNvGrpSpPr/>
          <p:nvPr/>
        </p:nvGrpSpPr>
        <p:grpSpPr>
          <a:xfrm>
            <a:off x="3857982" y="2285112"/>
            <a:ext cx="2143083" cy="215449"/>
            <a:chOff x="3239784" y="2328021"/>
            <a:chExt cx="2471090" cy="285410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8B0F052-BC6C-EE4D-8346-224E8659D396}"/>
                </a:ext>
              </a:extLst>
            </p:cNvPr>
            <p:cNvSpPr/>
            <p:nvPr/>
          </p:nvSpPr>
          <p:spPr>
            <a:xfrm>
              <a:off x="3239784" y="2506627"/>
              <a:ext cx="333090" cy="10680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05C5EEF-1D2D-1D43-A4D4-7C7A5879678E}"/>
                </a:ext>
              </a:extLst>
            </p:cNvPr>
            <p:cNvSpPr/>
            <p:nvPr/>
          </p:nvSpPr>
          <p:spPr>
            <a:xfrm>
              <a:off x="4161049" y="2514897"/>
              <a:ext cx="200099" cy="9853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2ED1FEC-A361-7A4A-9292-419F6EC8607E}"/>
                </a:ext>
              </a:extLst>
            </p:cNvPr>
            <p:cNvSpPr/>
            <p:nvPr/>
          </p:nvSpPr>
          <p:spPr>
            <a:xfrm>
              <a:off x="4722133" y="2518325"/>
              <a:ext cx="182350" cy="9510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4DFEC99-6CEA-A547-B218-0A0181C8419F}"/>
                </a:ext>
              </a:extLst>
            </p:cNvPr>
            <p:cNvSpPr/>
            <p:nvPr/>
          </p:nvSpPr>
          <p:spPr>
            <a:xfrm>
              <a:off x="5371212" y="2512598"/>
              <a:ext cx="339662" cy="10083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4" name="Forme libre 53">
              <a:extLst>
                <a:ext uri="{FF2B5EF4-FFF2-40B4-BE49-F238E27FC236}">
                  <a16:creationId xmlns:a16="http://schemas.microsoft.com/office/drawing/2014/main" id="{57EE7A4F-60AD-BE45-BB89-99FE34E21401}"/>
                </a:ext>
              </a:extLst>
            </p:cNvPr>
            <p:cNvSpPr/>
            <p:nvPr/>
          </p:nvSpPr>
          <p:spPr>
            <a:xfrm>
              <a:off x="3577237" y="2328021"/>
              <a:ext cx="580289" cy="166897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Forme libre 54">
              <a:extLst>
                <a:ext uri="{FF2B5EF4-FFF2-40B4-BE49-F238E27FC236}">
                  <a16:creationId xmlns:a16="http://schemas.microsoft.com/office/drawing/2014/main" id="{F9CA9306-B6A0-064B-A953-D2D80817AB18}"/>
                </a:ext>
              </a:extLst>
            </p:cNvPr>
            <p:cNvSpPr/>
            <p:nvPr/>
          </p:nvSpPr>
          <p:spPr>
            <a:xfrm>
              <a:off x="4359870" y="2368126"/>
              <a:ext cx="362264" cy="135106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Forme libre 55">
              <a:extLst>
                <a:ext uri="{FF2B5EF4-FFF2-40B4-BE49-F238E27FC236}">
                  <a16:creationId xmlns:a16="http://schemas.microsoft.com/office/drawing/2014/main" id="{D5693276-F7BB-394E-BC80-779B4CF04446}"/>
                </a:ext>
              </a:extLst>
            </p:cNvPr>
            <p:cNvSpPr/>
            <p:nvPr/>
          </p:nvSpPr>
          <p:spPr>
            <a:xfrm>
              <a:off x="4904484" y="2366176"/>
              <a:ext cx="466730" cy="141544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7" name="Groupe 148">
            <a:extLst>
              <a:ext uri="{FF2B5EF4-FFF2-40B4-BE49-F238E27FC236}">
                <a16:creationId xmlns:a16="http://schemas.microsoft.com/office/drawing/2014/main" id="{EB1BDDB8-B1F1-A841-B7AE-B3C7F7B94FA0}"/>
              </a:ext>
            </a:extLst>
          </p:cNvPr>
          <p:cNvGrpSpPr/>
          <p:nvPr/>
        </p:nvGrpSpPr>
        <p:grpSpPr>
          <a:xfrm>
            <a:off x="7458392" y="5547136"/>
            <a:ext cx="1628008" cy="222263"/>
            <a:chOff x="4002919" y="4490695"/>
            <a:chExt cx="1877181" cy="29443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86CF065-043B-A84E-A8E9-B1FACDC03C68}"/>
                </a:ext>
              </a:extLst>
            </p:cNvPr>
            <p:cNvSpPr/>
            <p:nvPr/>
          </p:nvSpPr>
          <p:spPr>
            <a:xfrm>
              <a:off x="4002919" y="4665220"/>
              <a:ext cx="98108" cy="119911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EAA7459-0C41-0547-9C39-F531BEFD7995}"/>
                </a:ext>
              </a:extLst>
            </p:cNvPr>
            <p:cNvSpPr/>
            <p:nvPr/>
          </p:nvSpPr>
          <p:spPr>
            <a:xfrm>
              <a:off x="4330273" y="4665220"/>
              <a:ext cx="200099" cy="98534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ABBB155-D274-994D-A0CC-9EF28E90E1EB}"/>
                </a:ext>
              </a:extLst>
            </p:cNvPr>
            <p:cNvSpPr/>
            <p:nvPr/>
          </p:nvSpPr>
          <p:spPr>
            <a:xfrm>
              <a:off x="4891358" y="4636624"/>
              <a:ext cx="182350" cy="95105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DB5CC73-2ACC-AD49-B7C3-8FEA1E0D230E}"/>
                </a:ext>
              </a:extLst>
            </p:cNvPr>
            <p:cNvSpPr/>
            <p:nvPr/>
          </p:nvSpPr>
          <p:spPr>
            <a:xfrm>
              <a:off x="5540438" y="4630897"/>
              <a:ext cx="339662" cy="10083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Forme libre 61">
              <a:extLst>
                <a:ext uri="{FF2B5EF4-FFF2-40B4-BE49-F238E27FC236}">
                  <a16:creationId xmlns:a16="http://schemas.microsoft.com/office/drawing/2014/main" id="{07241821-B3DA-104D-818E-9BD0A84D3053}"/>
                </a:ext>
              </a:extLst>
            </p:cNvPr>
            <p:cNvSpPr/>
            <p:nvPr/>
          </p:nvSpPr>
          <p:spPr>
            <a:xfrm>
              <a:off x="4101027" y="4499443"/>
              <a:ext cx="223639" cy="165777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3" name="Forme libre 62">
              <a:extLst>
                <a:ext uri="{FF2B5EF4-FFF2-40B4-BE49-F238E27FC236}">
                  <a16:creationId xmlns:a16="http://schemas.microsoft.com/office/drawing/2014/main" id="{7EB795B3-9F4B-674A-ABA2-95CC21A5FD02}"/>
                </a:ext>
              </a:extLst>
            </p:cNvPr>
            <p:cNvSpPr/>
            <p:nvPr/>
          </p:nvSpPr>
          <p:spPr>
            <a:xfrm>
              <a:off x="4529094" y="4510459"/>
              <a:ext cx="362264" cy="135106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4" name="Forme libre 63">
              <a:extLst>
                <a:ext uri="{FF2B5EF4-FFF2-40B4-BE49-F238E27FC236}">
                  <a16:creationId xmlns:a16="http://schemas.microsoft.com/office/drawing/2014/main" id="{ECD05DED-8C7B-634C-AD83-A3375FD680AD}"/>
                </a:ext>
              </a:extLst>
            </p:cNvPr>
            <p:cNvSpPr/>
            <p:nvPr/>
          </p:nvSpPr>
          <p:spPr>
            <a:xfrm>
              <a:off x="5073708" y="4490695"/>
              <a:ext cx="466730" cy="141543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61D448DD-E0B7-664B-9448-4AB211D055DA}"/>
              </a:ext>
            </a:extLst>
          </p:cNvPr>
          <p:cNvCxnSpPr>
            <a:cxnSpLocks/>
          </p:cNvCxnSpPr>
          <p:nvPr/>
        </p:nvCxnSpPr>
        <p:spPr>
          <a:xfrm flipV="1">
            <a:off x="7450735" y="2100446"/>
            <a:ext cx="0" cy="36144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9C83ED64-5810-9E4F-BC4C-990FD396546F}"/>
              </a:ext>
            </a:extLst>
          </p:cNvPr>
          <p:cNvCxnSpPr>
            <a:cxnSpLocks/>
          </p:cNvCxnSpPr>
          <p:nvPr/>
        </p:nvCxnSpPr>
        <p:spPr>
          <a:xfrm flipV="1">
            <a:off x="9086400" y="2100446"/>
            <a:ext cx="0" cy="35905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D353405A-472B-6348-809A-85401B2D92AF}"/>
              </a:ext>
            </a:extLst>
          </p:cNvPr>
          <p:cNvSpPr txBox="1"/>
          <p:nvPr/>
        </p:nvSpPr>
        <p:spPr>
          <a:xfrm>
            <a:off x="7542926" y="1782254"/>
            <a:ext cx="15714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No </a:t>
            </a:r>
            <a:r>
              <a:rPr lang="fr-FR" sz="1400" i="1" dirty="0" err="1"/>
              <a:t>gene</a:t>
            </a:r>
            <a:r>
              <a:rPr lang="fr-FR" sz="1400" i="1" dirty="0"/>
              <a:t> </a:t>
            </a:r>
            <a:r>
              <a:rPr lang="fr-FR" sz="1400" i="1" dirty="0" err="1"/>
              <a:t>reference</a:t>
            </a:r>
            <a:endParaRPr lang="fr-FR" sz="1400" i="1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D3555C4-48A9-3E40-86CC-B2265C35AE9F}"/>
              </a:ext>
            </a:extLst>
          </p:cNvPr>
          <p:cNvSpPr/>
          <p:nvPr/>
        </p:nvSpPr>
        <p:spPr>
          <a:xfrm>
            <a:off x="1089054" y="1881265"/>
            <a:ext cx="1089850" cy="5847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fr-FR" sz="1600" b="1" dirty="0"/>
              <a:t>Normal </a:t>
            </a:r>
          </a:p>
          <a:p>
            <a:pPr algn="ctr"/>
            <a:r>
              <a:rPr lang="fr-FR" sz="1600" b="1" dirty="0" err="1"/>
              <a:t>transcripts</a:t>
            </a:r>
            <a:endParaRPr lang="fr-FR" sz="1600" b="1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669CBC7-E08E-2543-97A1-EF98932DA549}"/>
              </a:ext>
            </a:extLst>
          </p:cNvPr>
          <p:cNvSpPr/>
          <p:nvPr/>
        </p:nvSpPr>
        <p:spPr>
          <a:xfrm>
            <a:off x="933530" y="3554239"/>
            <a:ext cx="1178592" cy="5847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fr-FR" sz="1600" b="1" dirty="0"/>
              <a:t>Alternative </a:t>
            </a:r>
          </a:p>
          <a:p>
            <a:pPr algn="ctr"/>
            <a:r>
              <a:rPr lang="fr-FR" sz="1600" b="1" dirty="0" err="1"/>
              <a:t>transcripts</a:t>
            </a:r>
            <a:endParaRPr lang="fr-FR" sz="1600" b="1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845FA853-AFEE-8D49-96C0-A157CBB04491}"/>
              </a:ext>
            </a:extLst>
          </p:cNvPr>
          <p:cNvSpPr/>
          <p:nvPr/>
        </p:nvSpPr>
        <p:spPr>
          <a:xfrm>
            <a:off x="993867" y="5356135"/>
            <a:ext cx="1089850" cy="5847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fr-FR" sz="1600" b="1" dirty="0" err="1"/>
              <a:t>Unknown</a:t>
            </a:r>
            <a:r>
              <a:rPr lang="fr-FR" sz="1600" b="1" dirty="0"/>
              <a:t> </a:t>
            </a:r>
          </a:p>
          <a:p>
            <a:pPr algn="ctr"/>
            <a:r>
              <a:rPr lang="fr-FR" sz="1600" b="1" dirty="0" err="1"/>
              <a:t>transcripts</a:t>
            </a:r>
            <a:endParaRPr lang="fr-FR" sz="1600" b="1" dirty="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A8D8762A-A67A-204C-9A4B-5878EEC5015A}"/>
              </a:ext>
            </a:extLst>
          </p:cNvPr>
          <p:cNvSpPr txBox="1"/>
          <p:nvPr/>
        </p:nvSpPr>
        <p:spPr>
          <a:xfrm>
            <a:off x="437692" y="1999862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128</a:t>
            </a: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F3BCC495-284A-EA44-91E1-586BAA051FAE}"/>
              </a:ext>
            </a:extLst>
          </p:cNvPr>
          <p:cNvSpPr txBox="1"/>
          <p:nvPr/>
        </p:nvSpPr>
        <p:spPr>
          <a:xfrm>
            <a:off x="496202" y="360312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63</a:t>
            </a:r>
          </a:p>
        </p:txBody>
      </p:sp>
      <p:sp>
        <p:nvSpPr>
          <p:cNvPr id="82" name="ZoneTexte 81">
            <a:extLst>
              <a:ext uri="{FF2B5EF4-FFF2-40B4-BE49-F238E27FC236}">
                <a16:creationId xmlns:a16="http://schemas.microsoft.com/office/drawing/2014/main" id="{7E9B96A3-FC92-8944-A5F9-E3A9FD5C2EA6}"/>
              </a:ext>
            </a:extLst>
          </p:cNvPr>
          <p:cNvSpPr txBox="1"/>
          <p:nvPr/>
        </p:nvSpPr>
        <p:spPr>
          <a:xfrm>
            <a:off x="496202" y="54726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895614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er 7">
            <a:extLst>
              <a:ext uri="{FF2B5EF4-FFF2-40B4-BE49-F238E27FC236}">
                <a16:creationId xmlns:a16="http://schemas.microsoft.com/office/drawing/2014/main" id="{D860735C-DA42-4346-ACA2-AE73D57D30D7}"/>
              </a:ext>
            </a:extLst>
          </p:cNvPr>
          <p:cNvGrpSpPr/>
          <p:nvPr/>
        </p:nvGrpSpPr>
        <p:grpSpPr>
          <a:xfrm>
            <a:off x="2380476" y="1143000"/>
            <a:ext cx="4229044" cy="3478696"/>
            <a:chOff x="3047293" y="909158"/>
            <a:chExt cx="3768637" cy="2788867"/>
          </a:xfrm>
        </p:grpSpPr>
        <p:pic>
          <p:nvPicPr>
            <p:cNvPr id="73" name="Image 72">
              <a:extLst>
                <a:ext uri="{FF2B5EF4-FFF2-40B4-BE49-F238E27FC236}">
                  <a16:creationId xmlns:a16="http://schemas.microsoft.com/office/drawing/2014/main" id="{775201ED-99D7-B84B-8E89-2E79414419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251" r="77093" b="5850"/>
            <a:stretch/>
          </p:blipFill>
          <p:spPr>
            <a:xfrm>
              <a:off x="3047293" y="974924"/>
              <a:ext cx="839676" cy="2723101"/>
            </a:xfrm>
            <a:prstGeom prst="rect">
              <a:avLst/>
            </a:prstGeom>
          </p:spPr>
        </p:pic>
        <p:pic>
          <p:nvPicPr>
            <p:cNvPr id="74" name="Image 73">
              <a:extLst>
                <a:ext uri="{FF2B5EF4-FFF2-40B4-BE49-F238E27FC236}">
                  <a16:creationId xmlns:a16="http://schemas.microsoft.com/office/drawing/2014/main" id="{BAD5377E-783E-3245-A728-26F689C78C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393" r="4197"/>
            <a:stretch/>
          </p:blipFill>
          <p:spPr>
            <a:xfrm>
              <a:off x="3902047" y="909158"/>
              <a:ext cx="2913883" cy="2780400"/>
            </a:xfrm>
            <a:prstGeom prst="rect">
              <a:avLst/>
            </a:prstGeom>
          </p:spPr>
        </p:pic>
      </p:grpSp>
      <p:pic>
        <p:nvPicPr>
          <p:cNvPr id="75" name="Image 74">
            <a:extLst>
              <a:ext uri="{FF2B5EF4-FFF2-40B4-BE49-F238E27FC236}">
                <a16:creationId xmlns:a16="http://schemas.microsoft.com/office/drawing/2014/main" id="{9E9CFCC1-A464-0143-B4B2-EFAF4B6863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682" y="900195"/>
            <a:ext cx="4723212" cy="2779965"/>
          </a:xfrm>
          <a:prstGeom prst="rect">
            <a:avLst/>
          </a:prstGeom>
        </p:spPr>
      </p:pic>
      <p:pic>
        <p:nvPicPr>
          <p:cNvPr id="76" name="Image 75">
            <a:extLst>
              <a:ext uri="{FF2B5EF4-FFF2-40B4-BE49-F238E27FC236}">
                <a16:creationId xmlns:a16="http://schemas.microsoft.com/office/drawing/2014/main" id="{ECBBC498-3F81-C643-8029-8FE0430285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069" y="3824184"/>
            <a:ext cx="4727825" cy="278268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52DB9F77-8B89-BF42-A584-0B0C323CD9BC}"/>
              </a:ext>
            </a:extLst>
          </p:cNvPr>
          <p:cNvSpPr/>
          <p:nvPr/>
        </p:nvSpPr>
        <p:spPr>
          <a:xfrm>
            <a:off x="2385391" y="133699"/>
            <a:ext cx="7911548" cy="5983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i="1" dirty="0">
                <a:solidFill>
                  <a:schemeClr val="accent1">
                    <a:lumMod val="50000"/>
                  </a:schemeClr>
                </a:solidFill>
              </a:rPr>
              <a:t>AGO1</a:t>
            </a:r>
            <a:r>
              <a:rPr lang="fr-FR" b="1" dirty="0">
                <a:solidFill>
                  <a:schemeClr val="accent1">
                    <a:lumMod val="50000"/>
                  </a:schemeClr>
                </a:solidFill>
              </a:rPr>
              <a:t>: an </a:t>
            </a:r>
            <a:r>
              <a:rPr lang="fr-FR" b="1" dirty="0" err="1">
                <a:solidFill>
                  <a:schemeClr val="accent1">
                    <a:lumMod val="50000"/>
                  </a:schemeClr>
                </a:solidFill>
              </a:rPr>
              <a:t>example</a:t>
            </a:r>
            <a:r>
              <a:rPr lang="fr-FR" b="1" dirty="0">
                <a:solidFill>
                  <a:schemeClr val="accent1">
                    <a:lumMod val="50000"/>
                  </a:schemeClr>
                </a:solidFill>
              </a:rPr>
              <a:t> of alternative </a:t>
            </a:r>
            <a:r>
              <a:rPr lang="fr-FR" b="1" dirty="0" err="1">
                <a:solidFill>
                  <a:schemeClr val="accent1">
                    <a:lumMod val="50000"/>
                  </a:schemeClr>
                </a:solidFill>
              </a:rPr>
              <a:t>transcript</a:t>
            </a:r>
            <a:r>
              <a:rPr lang="fr-FR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fr-FR" b="1" dirty="0" err="1">
                <a:solidFill>
                  <a:schemeClr val="accent1">
                    <a:lumMod val="50000"/>
                  </a:schemeClr>
                </a:solidFill>
              </a:rPr>
              <a:t>activated</a:t>
            </a:r>
            <a:r>
              <a:rPr lang="fr-FR" b="1" dirty="0">
                <a:solidFill>
                  <a:schemeClr val="accent1">
                    <a:lumMod val="50000"/>
                  </a:schemeClr>
                </a:solidFill>
              </a:rPr>
              <a:t> by </a:t>
            </a:r>
            <a:r>
              <a:rPr lang="fr-FR" b="1" dirty="0" err="1">
                <a:solidFill>
                  <a:schemeClr val="accent1">
                    <a:lumMod val="50000"/>
                  </a:schemeClr>
                </a:solidFill>
              </a:rPr>
              <a:t>demethylation</a:t>
            </a:r>
            <a:endParaRPr lang="fr-FR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758409-2370-7B4C-8132-15DB10E145D6}"/>
              </a:ext>
            </a:extLst>
          </p:cNvPr>
          <p:cNvSpPr/>
          <p:nvPr/>
        </p:nvSpPr>
        <p:spPr>
          <a:xfrm>
            <a:off x="1089054" y="1881265"/>
            <a:ext cx="1089850" cy="5847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fr-FR" sz="1600" b="1" dirty="0"/>
              <a:t>Normal </a:t>
            </a:r>
          </a:p>
          <a:p>
            <a:pPr algn="ctr"/>
            <a:r>
              <a:rPr lang="fr-FR" sz="1600" b="1" dirty="0" err="1"/>
              <a:t>transcripts</a:t>
            </a:r>
            <a:endParaRPr lang="fr-FR" sz="16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0B3535-1E7B-924C-9FE3-1376376D13C3}"/>
              </a:ext>
            </a:extLst>
          </p:cNvPr>
          <p:cNvSpPr/>
          <p:nvPr/>
        </p:nvSpPr>
        <p:spPr>
          <a:xfrm>
            <a:off x="933530" y="3554239"/>
            <a:ext cx="1178592" cy="5847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fr-FR" sz="1600" b="1" dirty="0"/>
              <a:t>Alternative </a:t>
            </a:r>
          </a:p>
          <a:p>
            <a:pPr algn="ctr"/>
            <a:r>
              <a:rPr lang="fr-FR" sz="1600" b="1" dirty="0" err="1"/>
              <a:t>transcripts</a:t>
            </a:r>
            <a:endParaRPr lang="fr-FR" sz="1600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033D62-1D46-0D49-84B0-BC92E26F0CF2}"/>
              </a:ext>
            </a:extLst>
          </p:cNvPr>
          <p:cNvSpPr/>
          <p:nvPr/>
        </p:nvSpPr>
        <p:spPr>
          <a:xfrm>
            <a:off x="993867" y="5356135"/>
            <a:ext cx="1089850" cy="5847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fr-FR" sz="1600" b="1" dirty="0" err="1"/>
              <a:t>Unknown</a:t>
            </a:r>
            <a:r>
              <a:rPr lang="fr-FR" sz="1600" b="1" dirty="0"/>
              <a:t> </a:t>
            </a:r>
          </a:p>
          <a:p>
            <a:pPr algn="ctr"/>
            <a:r>
              <a:rPr lang="fr-FR" sz="1600" b="1" dirty="0" err="1"/>
              <a:t>transcripts</a:t>
            </a:r>
            <a:endParaRPr lang="fr-FR" sz="1600" b="1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87616FD9-9A16-EB49-B956-EA35DC66DAA2}"/>
              </a:ext>
            </a:extLst>
          </p:cNvPr>
          <p:cNvSpPr txBox="1"/>
          <p:nvPr/>
        </p:nvSpPr>
        <p:spPr>
          <a:xfrm>
            <a:off x="437692" y="1999862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128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15D8D95C-348F-4244-9834-E1089D573CE3}"/>
              </a:ext>
            </a:extLst>
          </p:cNvPr>
          <p:cNvSpPr txBox="1"/>
          <p:nvPr/>
        </p:nvSpPr>
        <p:spPr>
          <a:xfrm>
            <a:off x="496202" y="360312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63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9DEEA06-EE0B-B341-877D-1EDF618974FE}"/>
              </a:ext>
            </a:extLst>
          </p:cNvPr>
          <p:cNvSpPr txBox="1"/>
          <p:nvPr/>
        </p:nvSpPr>
        <p:spPr>
          <a:xfrm>
            <a:off x="496202" y="54726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5900B9-B8E9-134D-82E9-627FE7B96FBA}"/>
              </a:ext>
            </a:extLst>
          </p:cNvPr>
          <p:cNvSpPr/>
          <p:nvPr/>
        </p:nvSpPr>
        <p:spPr>
          <a:xfrm>
            <a:off x="914906" y="3429000"/>
            <a:ext cx="1263998" cy="8647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D71AA6F4-9989-184D-8E41-CE95F657FB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353" r="89610" b="5850"/>
          <a:stretch/>
        </p:blipFill>
        <p:spPr>
          <a:xfrm>
            <a:off x="6853686" y="4654609"/>
            <a:ext cx="427383" cy="183225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19738D43-715B-E546-AB48-97405D7EBF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52" r="89610" b="57940"/>
          <a:stretch/>
        </p:blipFill>
        <p:spPr>
          <a:xfrm>
            <a:off x="6853686" y="1999862"/>
            <a:ext cx="427383" cy="131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158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Ellipse 69">
            <a:extLst>
              <a:ext uri="{FF2B5EF4-FFF2-40B4-BE49-F238E27FC236}">
                <a16:creationId xmlns:a16="http://schemas.microsoft.com/office/drawing/2014/main" id="{B2FEFB08-16E8-F846-9E4B-0C0AD4AFD58D}"/>
              </a:ext>
            </a:extLst>
          </p:cNvPr>
          <p:cNvSpPr/>
          <p:nvPr/>
        </p:nvSpPr>
        <p:spPr>
          <a:xfrm>
            <a:off x="4054310" y="3848850"/>
            <a:ext cx="699715" cy="631244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3000"/>
                  <a:lumOff val="57000"/>
                </a:schemeClr>
              </a:gs>
              <a:gs pos="100000">
                <a:schemeClr val="bg1"/>
              </a:gs>
              <a:gs pos="56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7ED34E11-8974-4248-9756-B2E0C80E9CDD}"/>
              </a:ext>
            </a:extLst>
          </p:cNvPr>
          <p:cNvSpPr/>
          <p:nvPr/>
        </p:nvSpPr>
        <p:spPr>
          <a:xfrm>
            <a:off x="3226574" y="3484348"/>
            <a:ext cx="699715" cy="631244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43000"/>
                  <a:lumOff val="57000"/>
                </a:schemeClr>
              </a:gs>
              <a:gs pos="100000">
                <a:schemeClr val="bg1"/>
              </a:gs>
              <a:gs pos="56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" name="Groupe 149">
            <a:extLst>
              <a:ext uri="{FF2B5EF4-FFF2-40B4-BE49-F238E27FC236}">
                <a16:creationId xmlns:a16="http://schemas.microsoft.com/office/drawing/2014/main" id="{41C4102B-0D03-7040-81D2-94F882C39D0F}"/>
              </a:ext>
            </a:extLst>
          </p:cNvPr>
          <p:cNvGrpSpPr/>
          <p:nvPr/>
        </p:nvGrpSpPr>
        <p:grpSpPr>
          <a:xfrm>
            <a:off x="3864020" y="3302397"/>
            <a:ext cx="2143083" cy="218321"/>
            <a:chOff x="3239784" y="2318995"/>
            <a:chExt cx="2471090" cy="29443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C893BCA-3AF2-CB40-B509-A60CEFD6890A}"/>
                </a:ext>
              </a:extLst>
            </p:cNvPr>
            <p:cNvSpPr/>
            <p:nvPr/>
          </p:nvSpPr>
          <p:spPr>
            <a:xfrm>
              <a:off x="3239784" y="2506626"/>
              <a:ext cx="333089" cy="10680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B3857D4-F0D2-4142-875B-8888D10FF841}"/>
                </a:ext>
              </a:extLst>
            </p:cNvPr>
            <p:cNvSpPr/>
            <p:nvPr/>
          </p:nvSpPr>
          <p:spPr>
            <a:xfrm>
              <a:off x="4161049" y="2493520"/>
              <a:ext cx="200099" cy="9853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126B69C-831F-CA46-9F48-AF0DC1BF1963}"/>
                </a:ext>
              </a:extLst>
            </p:cNvPr>
            <p:cNvSpPr/>
            <p:nvPr/>
          </p:nvSpPr>
          <p:spPr>
            <a:xfrm>
              <a:off x="4722133" y="2464924"/>
              <a:ext cx="182350" cy="9510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2C9918B-137C-9D4C-B06B-CCC72F3F8F30}"/>
                </a:ext>
              </a:extLst>
            </p:cNvPr>
            <p:cNvSpPr/>
            <p:nvPr/>
          </p:nvSpPr>
          <p:spPr>
            <a:xfrm>
              <a:off x="5371212" y="2459197"/>
              <a:ext cx="339662" cy="10083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3D0815E0-22B2-5A4B-B3F3-1CE4FF9CD1E3}"/>
                </a:ext>
              </a:extLst>
            </p:cNvPr>
            <p:cNvSpPr/>
            <p:nvPr/>
          </p:nvSpPr>
          <p:spPr>
            <a:xfrm>
              <a:off x="3577237" y="2328021"/>
              <a:ext cx="580289" cy="166897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E8D062A5-D438-BD49-BDED-5532FA765FE5}"/>
                </a:ext>
              </a:extLst>
            </p:cNvPr>
            <p:cNvSpPr/>
            <p:nvPr/>
          </p:nvSpPr>
          <p:spPr>
            <a:xfrm>
              <a:off x="4359870" y="2338759"/>
              <a:ext cx="362264" cy="135106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9F9B7D30-24E8-B74C-A1F3-68A807BEE407}"/>
                </a:ext>
              </a:extLst>
            </p:cNvPr>
            <p:cNvSpPr/>
            <p:nvPr/>
          </p:nvSpPr>
          <p:spPr>
            <a:xfrm>
              <a:off x="4904483" y="2318995"/>
              <a:ext cx="466730" cy="141543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" name="Groupe 150">
            <a:extLst>
              <a:ext uri="{FF2B5EF4-FFF2-40B4-BE49-F238E27FC236}">
                <a16:creationId xmlns:a16="http://schemas.microsoft.com/office/drawing/2014/main" id="{BADC085C-D40B-2040-BA4F-4F4024E6A414}"/>
              </a:ext>
            </a:extLst>
          </p:cNvPr>
          <p:cNvGrpSpPr/>
          <p:nvPr/>
        </p:nvGrpSpPr>
        <p:grpSpPr>
          <a:xfrm>
            <a:off x="3530301" y="3646508"/>
            <a:ext cx="2488417" cy="202470"/>
            <a:chOff x="2852813" y="3373095"/>
            <a:chExt cx="2869278" cy="27306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16251B9-2F40-B142-9D0D-66ABBC90A6BE}"/>
                </a:ext>
              </a:extLst>
            </p:cNvPr>
            <p:cNvSpPr/>
            <p:nvPr/>
          </p:nvSpPr>
          <p:spPr>
            <a:xfrm>
              <a:off x="2852813" y="3560727"/>
              <a:ext cx="198969" cy="85428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A14F2B4-EC02-C14A-A20F-2998290EF649}"/>
                </a:ext>
              </a:extLst>
            </p:cNvPr>
            <p:cNvSpPr/>
            <p:nvPr/>
          </p:nvSpPr>
          <p:spPr>
            <a:xfrm>
              <a:off x="4172265" y="3547620"/>
              <a:ext cx="200099" cy="9853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B4CB5FF-D41F-9A40-A757-A2421D8CB785}"/>
                </a:ext>
              </a:extLst>
            </p:cNvPr>
            <p:cNvSpPr/>
            <p:nvPr/>
          </p:nvSpPr>
          <p:spPr>
            <a:xfrm>
              <a:off x="4733350" y="3519024"/>
              <a:ext cx="182350" cy="951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2A93099-A935-4D43-B065-DC40FF30E342}"/>
                </a:ext>
              </a:extLst>
            </p:cNvPr>
            <p:cNvSpPr/>
            <p:nvPr/>
          </p:nvSpPr>
          <p:spPr>
            <a:xfrm>
              <a:off x="5382429" y="3513297"/>
              <a:ext cx="339662" cy="1008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Forme libre 20">
              <a:extLst>
                <a:ext uri="{FF2B5EF4-FFF2-40B4-BE49-F238E27FC236}">
                  <a16:creationId xmlns:a16="http://schemas.microsoft.com/office/drawing/2014/main" id="{70DFA7E7-2CCF-FB44-80FE-17ACDDB367C6}"/>
                </a:ext>
              </a:extLst>
            </p:cNvPr>
            <p:cNvSpPr/>
            <p:nvPr/>
          </p:nvSpPr>
          <p:spPr>
            <a:xfrm>
              <a:off x="3051783" y="3382121"/>
              <a:ext cx="1116960" cy="178606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Forme libre 21">
              <a:extLst>
                <a:ext uri="{FF2B5EF4-FFF2-40B4-BE49-F238E27FC236}">
                  <a16:creationId xmlns:a16="http://schemas.microsoft.com/office/drawing/2014/main" id="{163785B9-58FF-4C42-94B3-88E9F1C48804}"/>
                </a:ext>
              </a:extLst>
            </p:cNvPr>
            <p:cNvSpPr/>
            <p:nvPr/>
          </p:nvSpPr>
          <p:spPr>
            <a:xfrm>
              <a:off x="4371086" y="3392859"/>
              <a:ext cx="362264" cy="135106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Forme libre 22">
              <a:extLst>
                <a:ext uri="{FF2B5EF4-FFF2-40B4-BE49-F238E27FC236}">
                  <a16:creationId xmlns:a16="http://schemas.microsoft.com/office/drawing/2014/main" id="{DF16D844-FD43-C347-AB15-6C5EAE57D630}"/>
                </a:ext>
              </a:extLst>
            </p:cNvPr>
            <p:cNvSpPr/>
            <p:nvPr/>
          </p:nvSpPr>
          <p:spPr>
            <a:xfrm>
              <a:off x="4915700" y="3373095"/>
              <a:ext cx="466730" cy="141543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4" name="Grouper 135">
            <a:extLst>
              <a:ext uri="{FF2B5EF4-FFF2-40B4-BE49-F238E27FC236}">
                <a16:creationId xmlns:a16="http://schemas.microsoft.com/office/drawing/2014/main" id="{F68135ED-667B-E140-AF4A-C040C466B6C3}"/>
              </a:ext>
            </a:extLst>
          </p:cNvPr>
          <p:cNvGrpSpPr/>
          <p:nvPr/>
        </p:nvGrpSpPr>
        <p:grpSpPr>
          <a:xfrm>
            <a:off x="4331108" y="3978365"/>
            <a:ext cx="1690972" cy="202470"/>
            <a:chOff x="7313490" y="6135907"/>
            <a:chExt cx="1690972" cy="20612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23E3AE8-5F4E-A64E-9D3F-12217A4A3B7B}"/>
                </a:ext>
              </a:extLst>
            </p:cNvPr>
            <p:cNvSpPr/>
            <p:nvPr/>
          </p:nvSpPr>
          <p:spPr>
            <a:xfrm>
              <a:off x="7313490" y="6277546"/>
              <a:ext cx="172558" cy="64487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6E37B72-06D8-134D-B81A-6EB073FE27D8}"/>
                </a:ext>
              </a:extLst>
            </p:cNvPr>
            <p:cNvSpPr/>
            <p:nvPr/>
          </p:nvSpPr>
          <p:spPr>
            <a:xfrm>
              <a:off x="7660356" y="6267651"/>
              <a:ext cx="173538" cy="7438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30A6DA6-097F-9D40-8463-C967B8AE15CD}"/>
                </a:ext>
              </a:extLst>
            </p:cNvPr>
            <p:cNvSpPr/>
            <p:nvPr/>
          </p:nvSpPr>
          <p:spPr>
            <a:xfrm>
              <a:off x="8146964" y="6246065"/>
              <a:ext cx="158145" cy="7179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D08F3DA-69AE-014C-BC87-88D2148A86C2}"/>
                </a:ext>
              </a:extLst>
            </p:cNvPr>
            <p:cNvSpPr/>
            <p:nvPr/>
          </p:nvSpPr>
          <p:spPr>
            <a:xfrm>
              <a:off x="8709886" y="6241742"/>
              <a:ext cx="294576" cy="7611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Forme libre 28">
              <a:extLst>
                <a:ext uri="{FF2B5EF4-FFF2-40B4-BE49-F238E27FC236}">
                  <a16:creationId xmlns:a16="http://schemas.microsoft.com/office/drawing/2014/main" id="{3C43FF9D-66FA-2240-9009-0D813E92A02D}"/>
                </a:ext>
              </a:extLst>
            </p:cNvPr>
            <p:cNvSpPr/>
            <p:nvPr/>
          </p:nvSpPr>
          <p:spPr>
            <a:xfrm>
              <a:off x="7486048" y="6142720"/>
              <a:ext cx="171253" cy="151674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Forme libre 29">
              <a:extLst>
                <a:ext uri="{FF2B5EF4-FFF2-40B4-BE49-F238E27FC236}">
                  <a16:creationId xmlns:a16="http://schemas.microsoft.com/office/drawing/2014/main" id="{03064EAB-1F6A-654D-8F6F-8D61F2E9F7BD}"/>
                </a:ext>
              </a:extLst>
            </p:cNvPr>
            <p:cNvSpPr/>
            <p:nvPr/>
          </p:nvSpPr>
          <p:spPr>
            <a:xfrm>
              <a:off x="7832786" y="6150826"/>
              <a:ext cx="314178" cy="101988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Forme libre 30">
              <a:extLst>
                <a:ext uri="{FF2B5EF4-FFF2-40B4-BE49-F238E27FC236}">
                  <a16:creationId xmlns:a16="http://schemas.microsoft.com/office/drawing/2014/main" id="{B4D5D952-D02F-ED48-81CD-196DAA2BC35E}"/>
                </a:ext>
              </a:extLst>
            </p:cNvPr>
            <p:cNvSpPr/>
            <p:nvPr/>
          </p:nvSpPr>
          <p:spPr>
            <a:xfrm>
              <a:off x="8305109" y="6135907"/>
              <a:ext cx="404777" cy="106847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6" name="Groupe 82">
            <a:extLst>
              <a:ext uri="{FF2B5EF4-FFF2-40B4-BE49-F238E27FC236}">
                <a16:creationId xmlns:a16="http://schemas.microsoft.com/office/drawing/2014/main" id="{1F86B178-F590-474D-9173-EAEFDE4D21BE}"/>
              </a:ext>
            </a:extLst>
          </p:cNvPr>
          <p:cNvGrpSpPr/>
          <p:nvPr/>
        </p:nvGrpSpPr>
        <p:grpSpPr>
          <a:xfrm>
            <a:off x="3511630" y="2026752"/>
            <a:ext cx="2909048" cy="104611"/>
            <a:chOff x="3784726" y="1477898"/>
            <a:chExt cx="7595823" cy="138581"/>
          </a:xfrm>
        </p:grpSpPr>
        <p:grpSp>
          <p:nvGrpSpPr>
            <p:cNvPr id="37" name="Groupe 80">
              <a:extLst>
                <a:ext uri="{FF2B5EF4-FFF2-40B4-BE49-F238E27FC236}">
                  <a16:creationId xmlns:a16="http://schemas.microsoft.com/office/drawing/2014/main" id="{3655D092-4ABF-AC46-96A4-FB53E5C3618E}"/>
                </a:ext>
              </a:extLst>
            </p:cNvPr>
            <p:cNvGrpSpPr/>
            <p:nvPr/>
          </p:nvGrpSpPr>
          <p:grpSpPr>
            <a:xfrm>
              <a:off x="4712960" y="1477898"/>
              <a:ext cx="754284" cy="138581"/>
              <a:chOff x="544010" y="1076445"/>
              <a:chExt cx="754284" cy="138581"/>
            </a:xfrm>
            <a:solidFill>
              <a:schemeClr val="tx1"/>
            </a:solidFill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5D74C23A-C7F4-4940-A2D8-8FFFD2AC8A9E}"/>
                  </a:ext>
                </a:extLst>
              </p:cNvPr>
              <p:cNvSpPr/>
              <p:nvPr/>
            </p:nvSpPr>
            <p:spPr>
              <a:xfrm>
                <a:off x="544010" y="1113475"/>
                <a:ext cx="601884" cy="605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398D55DE-456C-5F47-B11C-F6D87B352097}"/>
                  </a:ext>
                </a:extLst>
              </p:cNvPr>
              <p:cNvSpPr/>
              <p:nvPr/>
            </p:nvSpPr>
            <p:spPr>
              <a:xfrm>
                <a:off x="1145894" y="1076445"/>
                <a:ext cx="152400" cy="138581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8755C22-F4CD-C74F-BE3F-B60E99A3EFAB}"/>
                </a:ext>
              </a:extLst>
            </p:cNvPr>
            <p:cNvSpPr/>
            <p:nvPr/>
          </p:nvSpPr>
          <p:spPr>
            <a:xfrm>
              <a:off x="6795182" y="1477898"/>
              <a:ext cx="457120" cy="13858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E78F538-DBD9-A442-B367-F0985FFF0DD2}"/>
                </a:ext>
              </a:extLst>
            </p:cNvPr>
            <p:cNvSpPr/>
            <p:nvPr/>
          </p:nvSpPr>
          <p:spPr>
            <a:xfrm>
              <a:off x="8069757" y="1477898"/>
              <a:ext cx="412933" cy="13858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0F7DBFC-09B6-104B-9145-A1E252D4E5D9}"/>
                </a:ext>
              </a:extLst>
            </p:cNvPr>
            <p:cNvSpPr/>
            <p:nvPr/>
          </p:nvSpPr>
          <p:spPr>
            <a:xfrm>
              <a:off x="9706891" y="1516891"/>
              <a:ext cx="601884" cy="6059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1EB3299-53CD-C147-91D9-0105EBEF0A1C}"/>
                </a:ext>
              </a:extLst>
            </p:cNvPr>
            <p:cNvSpPr/>
            <p:nvPr/>
          </p:nvSpPr>
          <p:spPr>
            <a:xfrm>
              <a:off x="9528705" y="1477898"/>
              <a:ext cx="601884" cy="13858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42" name="Connecteur droit 41">
              <a:extLst>
                <a:ext uri="{FF2B5EF4-FFF2-40B4-BE49-F238E27FC236}">
                  <a16:creationId xmlns:a16="http://schemas.microsoft.com/office/drawing/2014/main" id="{F304E482-057D-0C4B-B20E-59436CEF92E3}"/>
                </a:ext>
              </a:extLst>
            </p:cNvPr>
            <p:cNvCxnSpPr>
              <a:cxnSpLocks/>
            </p:cNvCxnSpPr>
            <p:nvPr/>
          </p:nvCxnSpPr>
          <p:spPr>
            <a:xfrm>
              <a:off x="3784726" y="1547188"/>
              <a:ext cx="759582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Chevron 44">
            <a:extLst>
              <a:ext uri="{FF2B5EF4-FFF2-40B4-BE49-F238E27FC236}">
                <a16:creationId xmlns:a16="http://schemas.microsoft.com/office/drawing/2014/main" id="{3C42AA80-3781-994B-B387-3E9B5F89B493}"/>
              </a:ext>
            </a:extLst>
          </p:cNvPr>
          <p:cNvSpPr/>
          <p:nvPr/>
        </p:nvSpPr>
        <p:spPr>
          <a:xfrm>
            <a:off x="5517515" y="2033694"/>
            <a:ext cx="17509" cy="90727"/>
          </a:xfrm>
          <a:prstGeom prst="chevr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Chevron 45">
            <a:extLst>
              <a:ext uri="{FF2B5EF4-FFF2-40B4-BE49-F238E27FC236}">
                <a16:creationId xmlns:a16="http://schemas.microsoft.com/office/drawing/2014/main" id="{E1779E54-138B-064D-A361-1CB231704859}"/>
              </a:ext>
            </a:extLst>
          </p:cNvPr>
          <p:cNvSpPr/>
          <p:nvPr/>
        </p:nvSpPr>
        <p:spPr>
          <a:xfrm>
            <a:off x="4955280" y="2033694"/>
            <a:ext cx="17509" cy="90727"/>
          </a:xfrm>
          <a:prstGeom prst="chevr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7" name="Chevron 46">
            <a:extLst>
              <a:ext uri="{FF2B5EF4-FFF2-40B4-BE49-F238E27FC236}">
                <a16:creationId xmlns:a16="http://schemas.microsoft.com/office/drawing/2014/main" id="{985D9655-7857-0F41-A7AC-68C6C0F0535D}"/>
              </a:ext>
            </a:extLst>
          </p:cNvPr>
          <p:cNvSpPr/>
          <p:nvPr/>
        </p:nvSpPr>
        <p:spPr>
          <a:xfrm>
            <a:off x="4370140" y="2033694"/>
            <a:ext cx="17509" cy="90727"/>
          </a:xfrm>
          <a:prstGeom prst="chevr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6EF0C5D6-1A8D-E946-921E-1123007C8532}"/>
              </a:ext>
            </a:extLst>
          </p:cNvPr>
          <p:cNvSpPr txBox="1"/>
          <p:nvPr/>
        </p:nvSpPr>
        <p:spPr>
          <a:xfrm>
            <a:off x="4303293" y="1724261"/>
            <a:ext cx="1507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Reference </a:t>
            </a:r>
            <a:r>
              <a:rPr lang="fr-FR" sz="1400" i="1" dirty="0" err="1"/>
              <a:t>gene</a:t>
            </a:r>
            <a:endParaRPr lang="fr-FR" sz="1400" i="1" dirty="0"/>
          </a:p>
        </p:txBody>
      </p:sp>
      <p:grpSp>
        <p:nvGrpSpPr>
          <p:cNvPr id="49" name="Groupe 149">
            <a:extLst>
              <a:ext uri="{FF2B5EF4-FFF2-40B4-BE49-F238E27FC236}">
                <a16:creationId xmlns:a16="http://schemas.microsoft.com/office/drawing/2014/main" id="{B40E606D-4F56-2943-9B8C-6B3C060C1CD3}"/>
              </a:ext>
            </a:extLst>
          </p:cNvPr>
          <p:cNvGrpSpPr/>
          <p:nvPr/>
        </p:nvGrpSpPr>
        <p:grpSpPr>
          <a:xfrm>
            <a:off x="3857982" y="2285112"/>
            <a:ext cx="2143083" cy="215449"/>
            <a:chOff x="3239784" y="2328021"/>
            <a:chExt cx="2471090" cy="285410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8B0F052-BC6C-EE4D-8346-224E8659D396}"/>
                </a:ext>
              </a:extLst>
            </p:cNvPr>
            <p:cNvSpPr/>
            <p:nvPr/>
          </p:nvSpPr>
          <p:spPr>
            <a:xfrm>
              <a:off x="3239784" y="2506627"/>
              <a:ext cx="333090" cy="10680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05C5EEF-1D2D-1D43-A4D4-7C7A5879678E}"/>
                </a:ext>
              </a:extLst>
            </p:cNvPr>
            <p:cNvSpPr/>
            <p:nvPr/>
          </p:nvSpPr>
          <p:spPr>
            <a:xfrm>
              <a:off x="4161049" y="2514897"/>
              <a:ext cx="200099" cy="9853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2ED1FEC-A361-7A4A-9292-419F6EC8607E}"/>
                </a:ext>
              </a:extLst>
            </p:cNvPr>
            <p:cNvSpPr/>
            <p:nvPr/>
          </p:nvSpPr>
          <p:spPr>
            <a:xfrm>
              <a:off x="4722133" y="2518325"/>
              <a:ext cx="182350" cy="9510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4DFEC99-6CEA-A547-B218-0A0181C8419F}"/>
                </a:ext>
              </a:extLst>
            </p:cNvPr>
            <p:cNvSpPr/>
            <p:nvPr/>
          </p:nvSpPr>
          <p:spPr>
            <a:xfrm>
              <a:off x="5371212" y="2512598"/>
              <a:ext cx="339662" cy="10083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4" name="Forme libre 53">
              <a:extLst>
                <a:ext uri="{FF2B5EF4-FFF2-40B4-BE49-F238E27FC236}">
                  <a16:creationId xmlns:a16="http://schemas.microsoft.com/office/drawing/2014/main" id="{57EE7A4F-60AD-BE45-BB89-99FE34E21401}"/>
                </a:ext>
              </a:extLst>
            </p:cNvPr>
            <p:cNvSpPr/>
            <p:nvPr/>
          </p:nvSpPr>
          <p:spPr>
            <a:xfrm>
              <a:off x="3577237" y="2328021"/>
              <a:ext cx="580289" cy="166897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Forme libre 54">
              <a:extLst>
                <a:ext uri="{FF2B5EF4-FFF2-40B4-BE49-F238E27FC236}">
                  <a16:creationId xmlns:a16="http://schemas.microsoft.com/office/drawing/2014/main" id="{F9CA9306-B6A0-064B-A953-D2D80817AB18}"/>
                </a:ext>
              </a:extLst>
            </p:cNvPr>
            <p:cNvSpPr/>
            <p:nvPr/>
          </p:nvSpPr>
          <p:spPr>
            <a:xfrm>
              <a:off x="4359870" y="2368126"/>
              <a:ext cx="362264" cy="135106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Forme libre 55">
              <a:extLst>
                <a:ext uri="{FF2B5EF4-FFF2-40B4-BE49-F238E27FC236}">
                  <a16:creationId xmlns:a16="http://schemas.microsoft.com/office/drawing/2014/main" id="{D5693276-F7BB-394E-BC80-779B4CF04446}"/>
                </a:ext>
              </a:extLst>
            </p:cNvPr>
            <p:cNvSpPr/>
            <p:nvPr/>
          </p:nvSpPr>
          <p:spPr>
            <a:xfrm>
              <a:off x="4904484" y="2366176"/>
              <a:ext cx="466730" cy="141544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7" name="Groupe 148">
            <a:extLst>
              <a:ext uri="{FF2B5EF4-FFF2-40B4-BE49-F238E27FC236}">
                <a16:creationId xmlns:a16="http://schemas.microsoft.com/office/drawing/2014/main" id="{EB1BDDB8-B1F1-A841-B7AE-B3C7F7B94FA0}"/>
              </a:ext>
            </a:extLst>
          </p:cNvPr>
          <p:cNvGrpSpPr/>
          <p:nvPr/>
        </p:nvGrpSpPr>
        <p:grpSpPr>
          <a:xfrm>
            <a:off x="7458392" y="5547136"/>
            <a:ext cx="1628008" cy="222263"/>
            <a:chOff x="4002919" y="4490695"/>
            <a:chExt cx="1877181" cy="29443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86CF065-043B-A84E-A8E9-B1FACDC03C68}"/>
                </a:ext>
              </a:extLst>
            </p:cNvPr>
            <p:cNvSpPr/>
            <p:nvPr/>
          </p:nvSpPr>
          <p:spPr>
            <a:xfrm>
              <a:off x="4002919" y="4665220"/>
              <a:ext cx="98108" cy="119911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EAA7459-0C41-0547-9C39-F531BEFD7995}"/>
                </a:ext>
              </a:extLst>
            </p:cNvPr>
            <p:cNvSpPr/>
            <p:nvPr/>
          </p:nvSpPr>
          <p:spPr>
            <a:xfrm>
              <a:off x="4330273" y="4665220"/>
              <a:ext cx="200099" cy="98534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ABBB155-D274-994D-A0CC-9EF28E90E1EB}"/>
                </a:ext>
              </a:extLst>
            </p:cNvPr>
            <p:cNvSpPr/>
            <p:nvPr/>
          </p:nvSpPr>
          <p:spPr>
            <a:xfrm>
              <a:off x="4891358" y="4636624"/>
              <a:ext cx="182350" cy="95105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DB5CC73-2ACC-AD49-B7C3-8FEA1E0D230E}"/>
                </a:ext>
              </a:extLst>
            </p:cNvPr>
            <p:cNvSpPr/>
            <p:nvPr/>
          </p:nvSpPr>
          <p:spPr>
            <a:xfrm>
              <a:off x="5540438" y="4630897"/>
              <a:ext cx="339662" cy="100832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Forme libre 61">
              <a:extLst>
                <a:ext uri="{FF2B5EF4-FFF2-40B4-BE49-F238E27FC236}">
                  <a16:creationId xmlns:a16="http://schemas.microsoft.com/office/drawing/2014/main" id="{07241821-B3DA-104D-818E-9BD0A84D3053}"/>
                </a:ext>
              </a:extLst>
            </p:cNvPr>
            <p:cNvSpPr/>
            <p:nvPr/>
          </p:nvSpPr>
          <p:spPr>
            <a:xfrm>
              <a:off x="4101027" y="4499443"/>
              <a:ext cx="223639" cy="165777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3" name="Forme libre 62">
              <a:extLst>
                <a:ext uri="{FF2B5EF4-FFF2-40B4-BE49-F238E27FC236}">
                  <a16:creationId xmlns:a16="http://schemas.microsoft.com/office/drawing/2014/main" id="{7EB795B3-9F4B-674A-ABA2-95CC21A5FD02}"/>
                </a:ext>
              </a:extLst>
            </p:cNvPr>
            <p:cNvSpPr/>
            <p:nvPr/>
          </p:nvSpPr>
          <p:spPr>
            <a:xfrm>
              <a:off x="4529094" y="4510459"/>
              <a:ext cx="362264" cy="135106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4" name="Forme libre 63">
              <a:extLst>
                <a:ext uri="{FF2B5EF4-FFF2-40B4-BE49-F238E27FC236}">
                  <a16:creationId xmlns:a16="http://schemas.microsoft.com/office/drawing/2014/main" id="{ECD05DED-8C7B-634C-AD83-A3375FD680AD}"/>
                </a:ext>
              </a:extLst>
            </p:cNvPr>
            <p:cNvSpPr/>
            <p:nvPr/>
          </p:nvSpPr>
          <p:spPr>
            <a:xfrm>
              <a:off x="5073708" y="4490695"/>
              <a:ext cx="466730" cy="141543"/>
            </a:xfrm>
            <a:custGeom>
              <a:avLst/>
              <a:gdLst>
                <a:gd name="connsiteX0" fmla="*/ 0 w 1314071"/>
                <a:gd name="connsiteY0" fmla="*/ 224058 h 224058"/>
                <a:gd name="connsiteX1" fmla="*/ 678230 w 1314071"/>
                <a:gd name="connsiteY1" fmla="*/ 0 h 224058"/>
                <a:gd name="connsiteX2" fmla="*/ 1314071 w 1314071"/>
                <a:gd name="connsiteY2" fmla="*/ 224058 h 224058"/>
                <a:gd name="connsiteX3" fmla="*/ 1314071 w 1314071"/>
                <a:gd name="connsiteY3" fmla="*/ 224058 h 22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4071" h="224058">
                  <a:moveTo>
                    <a:pt x="0" y="224058"/>
                  </a:moveTo>
                  <a:lnTo>
                    <a:pt x="678230" y="0"/>
                  </a:lnTo>
                  <a:lnTo>
                    <a:pt x="1314071" y="224058"/>
                  </a:lnTo>
                  <a:lnTo>
                    <a:pt x="1314071" y="224058"/>
                  </a:lnTo>
                </a:path>
              </a:pathLst>
            </a:custGeom>
            <a:noFill/>
            <a:ln w="63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22E64158-ECE4-9249-93EF-007F6AA7027D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Tissue </a:t>
            </a:r>
            <a:r>
              <a:rPr lang="fr-FR" sz="2800" b="1" dirty="0" err="1">
                <a:solidFill>
                  <a:schemeClr val="accent1">
                    <a:lumMod val="50000"/>
                  </a:schemeClr>
                </a:solidFill>
              </a:rPr>
              <a:t>specificity</a:t>
            </a:r>
            <a:endParaRPr lang="fr-FR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F0F35955-21E2-774A-803A-1A861594C94B}"/>
              </a:ext>
            </a:extLst>
          </p:cNvPr>
          <p:cNvSpPr txBox="1"/>
          <p:nvPr/>
        </p:nvSpPr>
        <p:spPr>
          <a:xfrm>
            <a:off x="3562136" y="5143559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1400" dirty="0"/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2F09E898-0F46-154B-B14D-5AA45242FFD7}"/>
              </a:ext>
            </a:extLst>
          </p:cNvPr>
          <p:cNvSpPr txBox="1"/>
          <p:nvPr/>
        </p:nvSpPr>
        <p:spPr>
          <a:xfrm>
            <a:off x="7737431" y="1144382"/>
            <a:ext cx="3856312" cy="181588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endParaRPr lang="fr-FR" sz="1600" dirty="0"/>
          </a:p>
          <a:p>
            <a:endParaRPr lang="fr-FR" sz="1600" dirty="0"/>
          </a:p>
          <a:p>
            <a:endParaRPr lang="fr-FR" sz="1600" dirty="0"/>
          </a:p>
          <a:p>
            <a:r>
              <a:rPr lang="fr-FR" sz="1600" dirty="0" err="1"/>
              <a:t>RNAseq</a:t>
            </a:r>
            <a:r>
              <a:rPr lang="fr-FR" sz="1600" dirty="0"/>
              <a:t> of 53 normal tissues</a:t>
            </a:r>
          </a:p>
          <a:p>
            <a:r>
              <a:rPr lang="fr-FR" sz="1600" dirty="0"/>
              <a:t>Multiple </a:t>
            </a:r>
            <a:r>
              <a:rPr lang="fr-FR" sz="1600" dirty="0" err="1"/>
              <a:t>samples</a:t>
            </a:r>
            <a:r>
              <a:rPr lang="fr-FR" sz="1600" dirty="0"/>
              <a:t> per tissues</a:t>
            </a:r>
          </a:p>
          <a:p>
            <a:r>
              <a:rPr lang="fr-FR" sz="1600" dirty="0" err="1"/>
              <a:t>Processed</a:t>
            </a:r>
            <a:r>
              <a:rPr lang="fr-FR" sz="1600" dirty="0"/>
              <a:t> data </a:t>
            </a:r>
            <a:r>
              <a:rPr lang="fr-FR" sz="1600" dirty="0" err="1"/>
              <a:t>only</a:t>
            </a:r>
            <a:endParaRPr lang="fr-FR" sz="1600" dirty="0"/>
          </a:p>
          <a:p>
            <a:r>
              <a:rPr lang="fr-FR" sz="1600" dirty="0"/>
              <a:t>=&gt; Expression values are </a:t>
            </a:r>
            <a:r>
              <a:rPr lang="fr-FR" sz="1600" dirty="0" err="1"/>
              <a:t>given</a:t>
            </a:r>
            <a:r>
              <a:rPr lang="fr-FR" sz="1600" dirty="0"/>
              <a:t> at </a:t>
            </a:r>
            <a:r>
              <a:rPr lang="fr-FR" sz="1600" b="1" dirty="0"/>
              <a:t>Gene </a:t>
            </a:r>
            <a:r>
              <a:rPr lang="fr-FR" sz="1600" b="1" dirty="0" err="1"/>
              <a:t>level</a:t>
            </a:r>
            <a:endParaRPr lang="fr-FR" sz="1600" dirty="0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E49C77E4-069A-1C41-A2FA-3A4FCDE7ED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23"/>
          <a:stretch/>
        </p:blipFill>
        <p:spPr>
          <a:xfrm>
            <a:off x="8067763" y="1267631"/>
            <a:ext cx="2085732" cy="525886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6764313E-7938-794F-822B-F4828204C0E8}"/>
              </a:ext>
            </a:extLst>
          </p:cNvPr>
          <p:cNvSpPr/>
          <p:nvPr/>
        </p:nvSpPr>
        <p:spPr>
          <a:xfrm>
            <a:off x="1089054" y="1881265"/>
            <a:ext cx="1089850" cy="5847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fr-FR" sz="1600" b="1" dirty="0"/>
              <a:t>Normal </a:t>
            </a:r>
          </a:p>
          <a:p>
            <a:pPr algn="ctr"/>
            <a:r>
              <a:rPr lang="fr-FR" sz="1600" b="1" dirty="0" err="1"/>
              <a:t>transcripts</a:t>
            </a:r>
            <a:endParaRPr lang="fr-FR" sz="1600" b="1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C757FCF-B7D7-7A4F-989A-255FBC9E820B}"/>
              </a:ext>
            </a:extLst>
          </p:cNvPr>
          <p:cNvSpPr/>
          <p:nvPr/>
        </p:nvSpPr>
        <p:spPr>
          <a:xfrm>
            <a:off x="933530" y="3554239"/>
            <a:ext cx="1178592" cy="5847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fr-FR" sz="1600" b="1" dirty="0"/>
              <a:t>Alternative </a:t>
            </a:r>
          </a:p>
          <a:p>
            <a:pPr algn="ctr"/>
            <a:r>
              <a:rPr lang="fr-FR" sz="1600" b="1" dirty="0" err="1"/>
              <a:t>transcripts</a:t>
            </a:r>
            <a:endParaRPr lang="fr-FR" sz="1600" b="1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90350432-3440-E048-AFEA-F9B573817996}"/>
              </a:ext>
            </a:extLst>
          </p:cNvPr>
          <p:cNvSpPr/>
          <p:nvPr/>
        </p:nvSpPr>
        <p:spPr>
          <a:xfrm>
            <a:off x="993867" y="5356135"/>
            <a:ext cx="1089850" cy="5847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fr-FR" sz="1600" b="1" dirty="0" err="1"/>
              <a:t>Unknown</a:t>
            </a:r>
            <a:r>
              <a:rPr lang="fr-FR" sz="1600" b="1" dirty="0"/>
              <a:t> </a:t>
            </a:r>
          </a:p>
          <a:p>
            <a:pPr algn="ctr"/>
            <a:r>
              <a:rPr lang="fr-FR" sz="1600" b="1" dirty="0" err="1"/>
              <a:t>transcripts</a:t>
            </a:r>
            <a:endParaRPr lang="fr-FR" sz="1600" b="1" dirty="0"/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B501357A-2B75-B549-8B88-E22F1490507A}"/>
              </a:ext>
            </a:extLst>
          </p:cNvPr>
          <p:cNvSpPr txBox="1"/>
          <p:nvPr/>
        </p:nvSpPr>
        <p:spPr>
          <a:xfrm>
            <a:off x="437692" y="1999862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128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0B1836D4-0615-3B47-9EF6-D4DBC5F9567C}"/>
              </a:ext>
            </a:extLst>
          </p:cNvPr>
          <p:cNvSpPr txBox="1"/>
          <p:nvPr/>
        </p:nvSpPr>
        <p:spPr>
          <a:xfrm>
            <a:off x="496202" y="360312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63</a:t>
            </a: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BD7EF166-B3E9-E645-B56C-F0761C4D11BE}"/>
              </a:ext>
            </a:extLst>
          </p:cNvPr>
          <p:cNvSpPr txBox="1"/>
          <p:nvPr/>
        </p:nvSpPr>
        <p:spPr>
          <a:xfrm>
            <a:off x="496202" y="54726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23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C41E8B0-13A4-6E45-88E5-E97233A49C54}"/>
              </a:ext>
            </a:extLst>
          </p:cNvPr>
          <p:cNvSpPr/>
          <p:nvPr/>
        </p:nvSpPr>
        <p:spPr>
          <a:xfrm>
            <a:off x="340726" y="1752092"/>
            <a:ext cx="2082696" cy="8647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6910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 64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r="8175" b="44639"/>
          <a:stretch/>
        </p:blipFill>
        <p:spPr>
          <a:xfrm>
            <a:off x="669522" y="512064"/>
            <a:ext cx="5802715" cy="3374136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t="91210" r="8175" b="-3860"/>
          <a:stretch/>
        </p:blipFill>
        <p:spPr>
          <a:xfrm>
            <a:off x="669522" y="3893553"/>
            <a:ext cx="5802715" cy="756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F85C12-0BC4-A84C-A23C-421471B7C022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Tissue </a:t>
            </a:r>
            <a:r>
              <a:rPr lang="fr-FR" sz="2800" b="1" dirty="0" err="1">
                <a:solidFill>
                  <a:schemeClr val="accent1">
                    <a:lumMod val="50000"/>
                  </a:schemeClr>
                </a:solidFill>
              </a:rPr>
              <a:t>specificity</a:t>
            </a:r>
            <a:endParaRPr lang="fr-FR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F2E5001-DAFC-9944-B1C2-E410CE7ABD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92" t="32845" r="-697" b="55950"/>
          <a:stretch/>
        </p:blipFill>
        <p:spPr>
          <a:xfrm>
            <a:off x="6480794" y="662882"/>
            <a:ext cx="680397" cy="573478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ABEEDAC4-1733-5149-B635-4721F221D9DE}"/>
              </a:ext>
            </a:extLst>
          </p:cNvPr>
          <p:cNvSpPr txBox="1"/>
          <p:nvPr/>
        </p:nvSpPr>
        <p:spPr>
          <a:xfrm>
            <a:off x="705702" y="4367006"/>
            <a:ext cx="1840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C00000"/>
                </a:solidFill>
              </a:rPr>
              <a:t>26 LUAD </a:t>
            </a:r>
            <a:r>
              <a:rPr lang="fr-FR" dirty="0" err="1">
                <a:solidFill>
                  <a:srgbClr val="C00000"/>
                </a:solidFill>
              </a:rPr>
              <a:t>cell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lines</a:t>
            </a:r>
            <a:endParaRPr lang="fr-FR" dirty="0">
              <a:solidFill>
                <a:srgbClr val="C00000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C8ED24E-EEB3-7D4C-9DA3-334760271345}"/>
              </a:ext>
            </a:extLst>
          </p:cNvPr>
          <p:cNvSpPr txBox="1"/>
          <p:nvPr/>
        </p:nvSpPr>
        <p:spPr>
          <a:xfrm>
            <a:off x="2812308" y="4367006"/>
            <a:ext cx="289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50 normal tissues </a:t>
            </a:r>
            <a:r>
              <a:rPr lang="fr-FR" dirty="0" err="1">
                <a:solidFill>
                  <a:schemeClr val="accent1">
                    <a:lumMod val="50000"/>
                  </a:schemeClr>
                </a:solidFill>
              </a:rPr>
              <a:t>from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fr-FR" dirty="0" err="1">
                <a:solidFill>
                  <a:schemeClr val="accent1">
                    <a:lumMod val="50000"/>
                  </a:schemeClr>
                </a:solidFill>
              </a:rPr>
              <a:t>Gtex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3" name="Parenthèse fermante 2">
            <a:extLst>
              <a:ext uri="{FF2B5EF4-FFF2-40B4-BE49-F238E27FC236}">
                <a16:creationId xmlns:a16="http://schemas.microsoft.com/office/drawing/2014/main" id="{24EDD5AD-5F11-C945-A7EA-C6E17F071FF0}"/>
              </a:ext>
            </a:extLst>
          </p:cNvPr>
          <p:cNvSpPr/>
          <p:nvPr/>
        </p:nvSpPr>
        <p:spPr>
          <a:xfrm rot="5400000">
            <a:off x="4306151" y="2580135"/>
            <a:ext cx="81085" cy="3498614"/>
          </a:xfrm>
          <a:prstGeom prst="righ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Parenthèse fermante 10">
            <a:extLst>
              <a:ext uri="{FF2B5EF4-FFF2-40B4-BE49-F238E27FC236}">
                <a16:creationId xmlns:a16="http://schemas.microsoft.com/office/drawing/2014/main" id="{BF991F0B-4A06-F341-B1B1-8820648987D0}"/>
              </a:ext>
            </a:extLst>
          </p:cNvPr>
          <p:cNvSpPr/>
          <p:nvPr/>
        </p:nvSpPr>
        <p:spPr>
          <a:xfrm rot="5400000">
            <a:off x="1566313" y="3412244"/>
            <a:ext cx="81088" cy="1840184"/>
          </a:xfrm>
          <a:prstGeom prst="rightBracket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589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 64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r="8175" b="44639"/>
          <a:stretch/>
        </p:blipFill>
        <p:spPr>
          <a:xfrm>
            <a:off x="669522" y="512064"/>
            <a:ext cx="5802715" cy="3374136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2A9AE23A-448B-294C-8EFB-D7AA5637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69" t="91210" r="8175" b="-3860"/>
          <a:stretch/>
        </p:blipFill>
        <p:spPr>
          <a:xfrm>
            <a:off x="669522" y="3893553"/>
            <a:ext cx="5802715" cy="756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2BFEC66-44EB-8741-A2DF-AF82D062AE88}"/>
              </a:ext>
            </a:extLst>
          </p:cNvPr>
          <p:cNvSpPr txBox="1"/>
          <p:nvPr/>
        </p:nvSpPr>
        <p:spPr>
          <a:xfrm>
            <a:off x="2070999" y="4713497"/>
            <a:ext cx="534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Lung</a:t>
            </a:r>
          </a:p>
        </p:txBody>
      </p:sp>
      <p:sp>
        <p:nvSpPr>
          <p:cNvPr id="7" name="Flèche vers le bas 6">
            <a:extLst>
              <a:ext uri="{FF2B5EF4-FFF2-40B4-BE49-F238E27FC236}">
                <a16:creationId xmlns:a16="http://schemas.microsoft.com/office/drawing/2014/main" id="{6ACF2B99-21C0-2845-B57B-D5F6CE309767}"/>
              </a:ext>
            </a:extLst>
          </p:cNvPr>
          <p:cNvSpPr/>
          <p:nvPr/>
        </p:nvSpPr>
        <p:spPr>
          <a:xfrm rot="865545" flipV="1">
            <a:off x="2474465" y="4030982"/>
            <a:ext cx="45719" cy="68766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2F85C12-0BC4-A84C-A23C-421471B7C022}"/>
              </a:ext>
            </a:extLst>
          </p:cNvPr>
          <p:cNvSpPr/>
          <p:nvPr/>
        </p:nvSpPr>
        <p:spPr>
          <a:xfrm>
            <a:off x="-134679" y="-53799"/>
            <a:ext cx="12461358" cy="59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accent1">
                    <a:lumMod val="50000"/>
                  </a:schemeClr>
                </a:solidFill>
              </a:rPr>
              <a:t>Tissue </a:t>
            </a:r>
            <a:r>
              <a:rPr lang="fr-FR" sz="2800" b="1" dirty="0" err="1">
                <a:solidFill>
                  <a:schemeClr val="accent1">
                    <a:lumMod val="50000"/>
                  </a:schemeClr>
                </a:solidFill>
              </a:rPr>
              <a:t>specificity</a:t>
            </a:r>
            <a:endParaRPr lang="fr-FR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A03EC332-3E64-2343-8960-1AF23A6253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92" t="32845" r="-697" b="55950"/>
          <a:stretch/>
        </p:blipFill>
        <p:spPr>
          <a:xfrm>
            <a:off x="6480794" y="662882"/>
            <a:ext cx="680397" cy="573478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48B9B2A-B83F-6645-8CCC-D521143021FE}"/>
              </a:ext>
            </a:extLst>
          </p:cNvPr>
          <p:cNvSpPr txBox="1"/>
          <p:nvPr/>
        </p:nvSpPr>
        <p:spPr>
          <a:xfrm>
            <a:off x="705702" y="4367006"/>
            <a:ext cx="1840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C00000"/>
                </a:solidFill>
              </a:rPr>
              <a:t>26 LUAD </a:t>
            </a:r>
            <a:r>
              <a:rPr lang="fr-FR" dirty="0" err="1">
                <a:solidFill>
                  <a:srgbClr val="C00000"/>
                </a:solidFill>
              </a:rPr>
              <a:t>cell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lines</a:t>
            </a:r>
            <a:endParaRPr lang="fr-FR" dirty="0">
              <a:solidFill>
                <a:srgbClr val="C00000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587F887-1B72-4243-ACAB-36B7359A3E24}"/>
              </a:ext>
            </a:extLst>
          </p:cNvPr>
          <p:cNvSpPr txBox="1"/>
          <p:nvPr/>
        </p:nvSpPr>
        <p:spPr>
          <a:xfrm>
            <a:off x="2812308" y="4367006"/>
            <a:ext cx="289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50 normal tissues </a:t>
            </a:r>
            <a:r>
              <a:rPr lang="fr-FR" dirty="0" err="1">
                <a:solidFill>
                  <a:schemeClr val="accent1">
                    <a:lumMod val="50000"/>
                  </a:schemeClr>
                </a:solidFill>
              </a:rPr>
              <a:t>from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fr-FR" dirty="0" err="1">
                <a:solidFill>
                  <a:schemeClr val="accent1">
                    <a:lumMod val="50000"/>
                  </a:schemeClr>
                </a:solidFill>
              </a:rPr>
              <a:t>Gtex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0" name="Parenthèse fermante 9">
            <a:extLst>
              <a:ext uri="{FF2B5EF4-FFF2-40B4-BE49-F238E27FC236}">
                <a16:creationId xmlns:a16="http://schemas.microsoft.com/office/drawing/2014/main" id="{92B61E86-92AB-C744-818E-71CC7A8CF832}"/>
              </a:ext>
            </a:extLst>
          </p:cNvPr>
          <p:cNvSpPr/>
          <p:nvPr/>
        </p:nvSpPr>
        <p:spPr>
          <a:xfrm rot="5400000">
            <a:off x="4306151" y="2580135"/>
            <a:ext cx="81085" cy="3498614"/>
          </a:xfrm>
          <a:prstGeom prst="righ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Parenthèse fermante 10">
            <a:extLst>
              <a:ext uri="{FF2B5EF4-FFF2-40B4-BE49-F238E27FC236}">
                <a16:creationId xmlns:a16="http://schemas.microsoft.com/office/drawing/2014/main" id="{BCA096AE-21B8-684C-AA26-783E3ACEFFD3}"/>
              </a:ext>
            </a:extLst>
          </p:cNvPr>
          <p:cNvSpPr/>
          <p:nvPr/>
        </p:nvSpPr>
        <p:spPr>
          <a:xfrm rot="5400000">
            <a:off x="1566313" y="3412244"/>
            <a:ext cx="81088" cy="1840184"/>
          </a:xfrm>
          <a:prstGeom prst="rightBracket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47236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6319</TotalTime>
  <Words>541</Words>
  <Application>Microsoft Macintosh PowerPoint</Application>
  <PresentationFormat>Grand écran</PresentationFormat>
  <Paragraphs>228</Paragraphs>
  <Slides>20</Slides>
  <Notes>20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Helvetica</vt:lpstr>
      <vt:lpstr>Times New Roman</vt:lpstr>
      <vt:lpstr>Trebuchet MS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Axelle Loriot</dc:creator>
  <cp:lastModifiedBy>Axelle Loriot</cp:lastModifiedBy>
  <cp:revision>188</cp:revision>
  <dcterms:created xsi:type="dcterms:W3CDTF">2019-12-01T08:06:27Z</dcterms:created>
  <dcterms:modified xsi:type="dcterms:W3CDTF">2019-12-08T17:13:22Z</dcterms:modified>
</cp:coreProperties>
</file>

<file path=docProps/thumbnail.jpeg>
</file>